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Layouts/slideLayout9.xml" ContentType="application/vnd.openxmlformats-officedocument.presentationml.slideLayout+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1.xml" ContentType="application/vnd.openxmlformats-officedocument.presentationml.notesSlide+xml"/>
  <Override PartName="/ppt/notesSlides/notesSlide10.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Masters/notesMaster1.xml" ContentType="application/vnd.openxmlformats-officedocument.presentationml.notes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docProps/app.xml" ContentType="application/vnd.openxmlformats-officedocument.extended-properties+xml"/>
  <Override PartName="/docProps/core.xml" ContentType="application/vnd.openxmlformats-package.core-propertie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8" r:id="rId1"/>
    <p:sldMasterId id="2147483659" r:id="rId2"/>
  </p:sldMasterIdLst>
  <p:notesMasterIdLst>
    <p:notesMasterId r:id="rId47"/>
  </p:notesMasterIdLst>
  <p:sldIdLst>
    <p:sldId id="256" r:id="rId3"/>
    <p:sldId id="257" r:id="rId4"/>
    <p:sldId id="286" r:id="rId5"/>
    <p:sldId id="285" r:id="rId6"/>
    <p:sldId id="259" r:id="rId7"/>
    <p:sldId id="260" r:id="rId8"/>
    <p:sldId id="261" r:id="rId9"/>
    <p:sldId id="262" r:id="rId10"/>
    <p:sldId id="287" r:id="rId11"/>
    <p:sldId id="288" r:id="rId12"/>
    <p:sldId id="263" r:id="rId13"/>
    <p:sldId id="265" r:id="rId14"/>
    <p:sldId id="289" r:id="rId15"/>
    <p:sldId id="266" r:id="rId16"/>
    <p:sldId id="290" r:id="rId17"/>
    <p:sldId id="291" r:id="rId18"/>
    <p:sldId id="267" r:id="rId19"/>
    <p:sldId id="292" r:id="rId20"/>
    <p:sldId id="268" r:id="rId21"/>
    <p:sldId id="269" r:id="rId22"/>
    <p:sldId id="293" r:id="rId23"/>
    <p:sldId id="294" r:id="rId24"/>
    <p:sldId id="272" r:id="rId25"/>
    <p:sldId id="273" r:id="rId26"/>
    <p:sldId id="274" r:id="rId27"/>
    <p:sldId id="300" r:id="rId28"/>
    <p:sldId id="299" r:id="rId29"/>
    <p:sldId id="301" r:id="rId30"/>
    <p:sldId id="302" r:id="rId31"/>
    <p:sldId id="295" r:id="rId32"/>
    <p:sldId id="296" r:id="rId33"/>
    <p:sldId id="298" r:id="rId34"/>
    <p:sldId id="297" r:id="rId35"/>
    <p:sldId id="303" r:id="rId36"/>
    <p:sldId id="304" r:id="rId37"/>
    <p:sldId id="305" r:id="rId38"/>
    <p:sldId id="306" r:id="rId39"/>
    <p:sldId id="308" r:id="rId40"/>
    <p:sldId id="307" r:id="rId41"/>
    <p:sldId id="309" r:id="rId42"/>
    <p:sldId id="310" r:id="rId43"/>
    <p:sldId id="311" r:id="rId44"/>
    <p:sldId id="312" r:id="rId45"/>
    <p:sldId id="313" r:id="rId46"/>
  </p:sldIdLst>
  <p:sldSz cx="9144000" cy="5143500" type="screen16x9"/>
  <p:notesSz cx="6858000" cy="9144000"/>
  <p:embeddedFontLst>
    <p:embeddedFont>
      <p:font typeface="Calibri" panose="020F0502020204030204" pitchFamily="34" charset="0"/>
      <p:regular r:id="rId48"/>
      <p:bold r:id="rId49"/>
      <p:italic r:id="rId50"/>
      <p:boldItalic r:id="rId51"/>
    </p:embeddedFont>
    <p:embeddedFont>
      <p:font typeface="Calibri Light" panose="020F0302020204030204" pitchFamily="34" charset="0"/>
      <p:regular r:id="rId52"/>
      <p:italic r:id="rId53"/>
    </p:embeddedFont>
    <p:embeddedFont>
      <p:font typeface="Calisto MT" panose="02040603050505030304" pitchFamily="18" charset="0"/>
      <p:regular r:id="rId54"/>
      <p:bold r:id="rId55"/>
      <p:italic r:id="rId56"/>
      <p:boldItalic r:id="rId57"/>
    </p:embeddedFont>
    <p:embeddedFont>
      <p:font typeface="Lora" pitchFamily="2" charset="0"/>
      <p:regular r:id="rId58"/>
      <p:bold r:id="rId59"/>
      <p:italic r:id="rId60"/>
      <p:boldItalic r:id="rId61"/>
    </p:embeddedFont>
    <p:embeddedFont>
      <p:font typeface="Vidaloka" panose="020B0604020202020204" charset="0"/>
      <p:regular r:id="rId6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7F4F513-872D-4855-859F-42884ADE4ECA}">
  <a:tblStyle styleId="{F7F4F513-872D-4855-859F-42884ADE4ECA}"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5" d="100"/>
          <a:sy n="85" d="100"/>
        </p:scale>
        <p:origin x="882"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notesMaster" Target="notesMasters/notesMaster1.xml"/><Relationship Id="rId63" Type="http://schemas.openxmlformats.org/officeDocument/2006/relationships/presProps" Target="presProps.xml"/><Relationship Id="rId68" Type="http://schemas.openxmlformats.org/officeDocument/2006/relationships/customXml" Target="../customXml/item2.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font" Target="fonts/font6.fntdata"/><Relationship Id="rId58" Type="http://schemas.openxmlformats.org/officeDocument/2006/relationships/font" Target="fonts/font11.fntdata"/><Relationship Id="rId66" Type="http://schemas.openxmlformats.org/officeDocument/2006/relationships/tableStyles" Target="tableStyles.xml"/><Relationship Id="rId5" Type="http://schemas.openxmlformats.org/officeDocument/2006/relationships/slide" Target="slides/slide3.xml"/><Relationship Id="rId61" Type="http://schemas.openxmlformats.org/officeDocument/2006/relationships/font" Target="fonts/font14.fntdata"/><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font" Target="fonts/font1.fntdata"/><Relationship Id="rId56" Type="http://schemas.openxmlformats.org/officeDocument/2006/relationships/font" Target="fonts/font9.fntdata"/><Relationship Id="rId64" Type="http://schemas.openxmlformats.org/officeDocument/2006/relationships/viewProps" Target="viewProps.xml"/><Relationship Id="rId69" Type="http://schemas.openxmlformats.org/officeDocument/2006/relationships/customXml" Target="../customXml/item3.xml"/><Relationship Id="rId8" Type="http://schemas.openxmlformats.org/officeDocument/2006/relationships/slide" Target="slides/slide6.xml"/><Relationship Id="rId51" Type="http://schemas.openxmlformats.org/officeDocument/2006/relationships/font" Target="fonts/font4.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font" Target="fonts/font12.fntdata"/><Relationship Id="rId67" Type="http://schemas.openxmlformats.org/officeDocument/2006/relationships/customXml" Target="../customXml/item1.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font" Target="fonts/font7.fntdata"/><Relationship Id="rId62" Type="http://schemas.openxmlformats.org/officeDocument/2006/relationships/font" Target="fonts/font15.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font" Target="fonts/font2.fntdata"/><Relationship Id="rId57" Type="http://schemas.openxmlformats.org/officeDocument/2006/relationships/font" Target="fonts/font10.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font" Target="fonts/font5.fntdata"/><Relationship Id="rId60" Type="http://schemas.openxmlformats.org/officeDocument/2006/relationships/font" Target="fonts/font13.fntdata"/><Relationship Id="rId65"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font" Target="fonts/font3.fntdata"/><Relationship Id="rId55" Type="http://schemas.openxmlformats.org/officeDocument/2006/relationships/font" Target="fonts/font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
        <p:cNvGrpSpPr/>
        <p:nvPr/>
      </p:nvGrpSpPr>
      <p:grpSpPr>
        <a:xfrm>
          <a:off x="0" y="0"/>
          <a:ext cx="0" cy="0"/>
          <a:chOff x="0" y="0"/>
          <a:chExt cx="0" cy="0"/>
        </a:xfrm>
      </p:grpSpPr>
      <p:sp>
        <p:nvSpPr>
          <p:cNvPr id="45" name="Google Shape;45;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 name="Google Shape;46;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35f391192_0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35f391192_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35ed75ccf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35ed75ccf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
        <p:cNvGrpSpPr/>
        <p:nvPr/>
      </p:nvGrpSpPr>
      <p:grpSpPr>
        <a:xfrm>
          <a:off x="0" y="0"/>
          <a:ext cx="0" cy="0"/>
          <a:chOff x="0" y="0"/>
          <a:chExt cx="0" cy="0"/>
        </a:xfrm>
      </p:grpSpPr>
      <p:sp>
        <p:nvSpPr>
          <p:cNvPr id="50" name="Google Shape;5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 name="Google Shape;5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 name="Google Shape;74;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644663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855300" y="1117300"/>
            <a:ext cx="4230600" cy="2908800"/>
          </a:xfrm>
          <a:prstGeom prst="rect">
            <a:avLst/>
          </a:prstGeom>
          <a:effectLst>
            <a:outerShdw blurRad="142875" algn="bl" rotWithShape="0">
              <a:srgbClr val="0072FF"/>
            </a:outerShdw>
          </a:effectLst>
        </p:spPr>
        <p:txBody>
          <a:bodyPr spcFirstLastPara="1" wrap="square" lIns="0" tIns="0" rIns="0" bIns="0" anchor="ctr" anchorCtr="0">
            <a:noAutofit/>
          </a:bodyPr>
          <a:lstStyle>
            <a:lvl1pPr lvl="0" rtl="0">
              <a:spcBef>
                <a:spcPts val="0"/>
              </a:spcBef>
              <a:spcAft>
                <a:spcPts val="0"/>
              </a:spcAft>
              <a:buSzPts val="5200"/>
              <a:buNone/>
              <a:defRPr sz="5200"/>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 Transparent kids">
  <p:cSld name="BLANK_1">
    <p:bg>
      <p:bgPr>
        <a:gradFill>
          <a:gsLst>
            <a:gs pos="0">
              <a:schemeClr val="accent5"/>
            </a:gs>
            <a:gs pos="19000">
              <a:schemeClr val="accent4"/>
            </a:gs>
            <a:gs pos="45000">
              <a:schemeClr val="accent1"/>
            </a:gs>
            <a:gs pos="100000">
              <a:srgbClr val="20124D"/>
            </a:gs>
          </a:gsLst>
          <a:path path="circle">
            <a:fillToRect l="100000" t="100000"/>
          </a:path>
          <a:tileRect r="-100000" b="-100000"/>
        </a:gradFill>
        <a:effectLst/>
      </p:bgPr>
    </p:bg>
    <p:spTree>
      <p:nvGrpSpPr>
        <p:cNvPr id="1" name="Shape 41"/>
        <p:cNvGrpSpPr/>
        <p:nvPr/>
      </p:nvGrpSpPr>
      <p:grpSpPr>
        <a:xfrm>
          <a:off x="0" y="0"/>
          <a:ext cx="0" cy="0"/>
          <a:chOff x="0" y="0"/>
          <a:chExt cx="0" cy="0"/>
        </a:xfrm>
      </p:grpSpPr>
      <p:pic>
        <p:nvPicPr>
          <p:cNvPr id="42" name="Google Shape;42;p11"/>
          <p:cNvPicPr preferRelativeResize="0"/>
          <p:nvPr/>
        </p:nvPicPr>
        <p:blipFill>
          <a:blip r:embed="rId2">
            <a:alphaModFix/>
          </a:blip>
          <a:stretch>
            <a:fillRect/>
          </a:stretch>
        </p:blipFill>
        <p:spPr>
          <a:xfrm>
            <a:off x="5611043" y="2635800"/>
            <a:ext cx="3534575" cy="2276949"/>
          </a:xfrm>
          <a:prstGeom prst="rect">
            <a:avLst/>
          </a:prstGeom>
          <a:noFill/>
          <a:ln>
            <a:noFill/>
          </a:ln>
        </p:spPr>
      </p:pic>
      <p:sp>
        <p:nvSpPr>
          <p:cNvPr id="43" name="Google Shape;43;p11"/>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lvl1pPr lvl="0" rtl="0">
              <a:buNone/>
              <a:defRPr>
                <a:solidFill>
                  <a:schemeClr val="dk1"/>
                </a:solidFill>
              </a:defRPr>
            </a:lvl1pPr>
            <a:lvl2pPr lvl="1" rtl="0">
              <a:buNone/>
              <a:defRPr>
                <a:solidFill>
                  <a:schemeClr val="dk1"/>
                </a:solidFill>
              </a:defRPr>
            </a:lvl2pPr>
            <a:lvl3pPr lvl="2" rtl="0">
              <a:buNone/>
              <a:defRPr>
                <a:solidFill>
                  <a:schemeClr val="dk1"/>
                </a:solidFill>
              </a:defRPr>
            </a:lvl3pPr>
            <a:lvl4pPr lvl="3" rtl="0">
              <a:buNone/>
              <a:defRPr>
                <a:solidFill>
                  <a:schemeClr val="dk1"/>
                </a:solidFill>
              </a:defRPr>
            </a:lvl4pPr>
            <a:lvl5pPr lvl="4" rtl="0">
              <a:buNone/>
              <a:defRPr>
                <a:solidFill>
                  <a:schemeClr val="dk1"/>
                </a:solidFill>
              </a:defRPr>
            </a:lvl5pPr>
            <a:lvl6pPr lvl="5" rtl="0">
              <a:buNone/>
              <a:defRPr>
                <a:solidFill>
                  <a:schemeClr val="dk1"/>
                </a:solidFill>
              </a:defRPr>
            </a:lvl6pPr>
            <a:lvl7pPr lvl="6" rtl="0">
              <a:buNone/>
              <a:defRPr>
                <a:solidFill>
                  <a:schemeClr val="dk1"/>
                </a:solidFill>
              </a:defRPr>
            </a:lvl7pPr>
            <a:lvl8pPr lvl="7" rtl="0">
              <a:buNone/>
              <a:defRPr>
                <a:solidFill>
                  <a:schemeClr val="dk1"/>
                </a:solidFill>
              </a:defRPr>
            </a:lvl8pPr>
            <a:lvl9pPr lvl="8" rtl="0">
              <a:buNone/>
              <a:defRPr>
                <a:solidFill>
                  <a:schemeClr val="dk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p>
            <a:fld id="{612C0EF0-D23B-4C22-AAD7-967E9E61FC46}" type="datetimeFigureOut">
              <a:rPr lang="en-US" smtClean="0"/>
              <a:t>9/28/2022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FCAD0B-2463-4A9B-9833-91C3076A84FC}" type="slidenum">
              <a:rPr lang="en-US" smtClean="0"/>
              <a:t>‹#›</a:t>
            </a:fld>
            <a:endParaRPr lang="en-US"/>
          </a:p>
        </p:txBody>
      </p:sp>
    </p:spTree>
    <p:extLst>
      <p:ext uri="{BB962C8B-B14F-4D97-AF65-F5344CB8AC3E}">
        <p14:creationId xmlns:p14="http://schemas.microsoft.com/office/powerpoint/2010/main" val="27598561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12C0EF0-D23B-4C22-AAD7-967E9E61FC46}" type="datetimeFigureOut">
              <a:rPr lang="en-US" smtClean="0"/>
              <a:t>9/28/2022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FCAD0B-2463-4A9B-9833-91C3076A84FC}" type="slidenum">
              <a:rPr lang="en-US" smtClean="0"/>
              <a:t>‹#›</a:t>
            </a:fld>
            <a:endParaRPr lang="en-US"/>
          </a:p>
        </p:txBody>
      </p:sp>
    </p:spTree>
    <p:extLst>
      <p:ext uri="{BB962C8B-B14F-4D97-AF65-F5344CB8AC3E}">
        <p14:creationId xmlns:p14="http://schemas.microsoft.com/office/powerpoint/2010/main" val="220000883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12C0EF0-D23B-4C22-AAD7-967E9E61FC46}" type="datetimeFigureOut">
              <a:rPr lang="en-US" smtClean="0"/>
              <a:t>9/28/2022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FCAD0B-2463-4A9B-9833-91C3076A84FC}" type="slidenum">
              <a:rPr lang="en-US" smtClean="0"/>
              <a:t>‹#›</a:t>
            </a:fld>
            <a:endParaRPr lang="en-US"/>
          </a:p>
        </p:txBody>
      </p:sp>
    </p:spTree>
    <p:extLst>
      <p:ext uri="{BB962C8B-B14F-4D97-AF65-F5344CB8AC3E}">
        <p14:creationId xmlns:p14="http://schemas.microsoft.com/office/powerpoint/2010/main" val="206461265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12C0EF0-D23B-4C22-AAD7-967E9E61FC46}" type="datetimeFigureOut">
              <a:rPr lang="en-US" smtClean="0"/>
              <a:t>9/28/2022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FCAD0B-2463-4A9B-9833-91C3076A84FC}" type="slidenum">
              <a:rPr lang="en-US" smtClean="0"/>
              <a:t>‹#›</a:t>
            </a:fld>
            <a:endParaRPr lang="en-US"/>
          </a:p>
        </p:txBody>
      </p:sp>
    </p:spTree>
    <p:extLst>
      <p:ext uri="{BB962C8B-B14F-4D97-AF65-F5344CB8AC3E}">
        <p14:creationId xmlns:p14="http://schemas.microsoft.com/office/powerpoint/2010/main" val="424066167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en-US"/>
              <a:t>Click to edit Master title style</a:t>
            </a:r>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12C0EF0-D23B-4C22-AAD7-967E9E61FC46}" type="datetimeFigureOut">
              <a:rPr lang="en-US" smtClean="0"/>
              <a:t>9/28/2022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DFCAD0B-2463-4A9B-9833-91C3076A84FC}" type="slidenum">
              <a:rPr lang="en-US" smtClean="0"/>
              <a:t>‹#›</a:t>
            </a:fld>
            <a:endParaRPr lang="en-US"/>
          </a:p>
        </p:txBody>
      </p:sp>
    </p:spTree>
    <p:extLst>
      <p:ext uri="{BB962C8B-B14F-4D97-AF65-F5344CB8AC3E}">
        <p14:creationId xmlns:p14="http://schemas.microsoft.com/office/powerpoint/2010/main" val="216164139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12C0EF0-D23B-4C22-AAD7-967E9E61FC46}" type="datetimeFigureOut">
              <a:rPr lang="en-US" smtClean="0"/>
              <a:t>9/28/2022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DFCAD0B-2463-4A9B-9833-91C3076A84FC}" type="slidenum">
              <a:rPr lang="en-US" smtClean="0"/>
              <a:t>‹#›</a:t>
            </a:fld>
            <a:endParaRPr lang="en-US"/>
          </a:p>
        </p:txBody>
      </p:sp>
    </p:spTree>
    <p:extLst>
      <p:ext uri="{BB962C8B-B14F-4D97-AF65-F5344CB8AC3E}">
        <p14:creationId xmlns:p14="http://schemas.microsoft.com/office/powerpoint/2010/main" val="110137737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12C0EF0-D23B-4C22-AAD7-967E9E61FC46}" type="datetimeFigureOut">
              <a:rPr lang="en-US" smtClean="0"/>
              <a:t>9/28/2022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DFCAD0B-2463-4A9B-9833-91C3076A84FC}" type="slidenum">
              <a:rPr lang="en-US" smtClean="0"/>
              <a:t>‹#›</a:t>
            </a:fld>
            <a:endParaRPr lang="en-US"/>
          </a:p>
        </p:txBody>
      </p:sp>
    </p:spTree>
    <p:extLst>
      <p:ext uri="{BB962C8B-B14F-4D97-AF65-F5344CB8AC3E}">
        <p14:creationId xmlns:p14="http://schemas.microsoft.com/office/powerpoint/2010/main" val="209230138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612C0EF0-D23B-4C22-AAD7-967E9E61FC46}" type="datetimeFigureOut">
              <a:rPr lang="en-US" smtClean="0"/>
              <a:t>9/28/2022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FCAD0B-2463-4A9B-9833-91C3076A84FC}" type="slidenum">
              <a:rPr lang="en-US" smtClean="0"/>
              <a:t>‹#›</a:t>
            </a:fld>
            <a:endParaRPr lang="en-US"/>
          </a:p>
        </p:txBody>
      </p:sp>
    </p:spTree>
    <p:extLst>
      <p:ext uri="{BB962C8B-B14F-4D97-AF65-F5344CB8AC3E}">
        <p14:creationId xmlns:p14="http://schemas.microsoft.com/office/powerpoint/2010/main" val="116767828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612C0EF0-D23B-4C22-AAD7-967E9E61FC46}" type="datetimeFigureOut">
              <a:rPr lang="en-US" smtClean="0"/>
              <a:t>9/28/2022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FCAD0B-2463-4A9B-9833-91C3076A84FC}" type="slidenum">
              <a:rPr lang="en-US" smtClean="0"/>
              <a:t>‹#›</a:t>
            </a:fld>
            <a:endParaRPr lang="en-US"/>
          </a:p>
        </p:txBody>
      </p:sp>
    </p:spTree>
    <p:extLst>
      <p:ext uri="{BB962C8B-B14F-4D97-AF65-F5344CB8AC3E}">
        <p14:creationId xmlns:p14="http://schemas.microsoft.com/office/powerpoint/2010/main" val="31183273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ctrTitle"/>
          </p:nvPr>
        </p:nvSpPr>
        <p:spPr>
          <a:xfrm>
            <a:off x="855300" y="2183363"/>
            <a:ext cx="4728600" cy="496500"/>
          </a:xfrm>
          <a:prstGeom prst="rect">
            <a:avLst/>
          </a:prstGeom>
        </p:spPr>
        <p:txBody>
          <a:bodyPr spcFirstLastPara="1" wrap="square" lIns="0" tIns="0" rIns="0" bIns="0" anchor="b" anchorCtr="0">
            <a:noAutofit/>
          </a:bodyPr>
          <a:lstStyle>
            <a:lvl1pPr lvl="0" rtl="0">
              <a:spcBef>
                <a:spcPts val="0"/>
              </a:spcBef>
              <a:spcAft>
                <a:spcPts val="0"/>
              </a:spcAft>
              <a:buSzPts val="4000"/>
              <a:buNone/>
              <a:defRPr sz="4000"/>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a:endParaRPr/>
          </a:p>
        </p:txBody>
      </p:sp>
      <p:sp>
        <p:nvSpPr>
          <p:cNvPr id="13" name="Google Shape;13;p3"/>
          <p:cNvSpPr txBox="1">
            <a:spLocks noGrp="1"/>
          </p:cNvSpPr>
          <p:nvPr>
            <p:ph type="subTitle" idx="1"/>
          </p:nvPr>
        </p:nvSpPr>
        <p:spPr>
          <a:xfrm>
            <a:off x="855300" y="2700338"/>
            <a:ext cx="4728600" cy="336000"/>
          </a:xfrm>
          <a:prstGeom prst="rect">
            <a:avLst/>
          </a:prstGeom>
        </p:spPr>
        <p:txBody>
          <a:bodyPr spcFirstLastPara="1" wrap="square" lIns="0" tIns="0" rIns="0" bIns="0" anchor="t" anchorCtr="0">
            <a:noAutofit/>
          </a:bodyPr>
          <a:lstStyle>
            <a:lvl1pPr lvl="0" rtl="0">
              <a:spcBef>
                <a:spcPts val="0"/>
              </a:spcBef>
              <a:spcAft>
                <a:spcPts val="0"/>
              </a:spcAft>
              <a:buClr>
                <a:schemeClr val="accent6"/>
              </a:buClr>
              <a:buSzPts val="1800"/>
              <a:buNone/>
              <a:defRPr sz="1800">
                <a:solidFill>
                  <a:schemeClr val="accent6"/>
                </a:solidFill>
              </a:defRPr>
            </a:lvl1pPr>
            <a:lvl2pPr lvl="1" rtl="0">
              <a:spcBef>
                <a:spcPts val="0"/>
              </a:spcBef>
              <a:spcAft>
                <a:spcPts val="0"/>
              </a:spcAft>
              <a:buClr>
                <a:schemeClr val="accent6"/>
              </a:buClr>
              <a:buSzPts val="1800"/>
              <a:buNone/>
              <a:defRPr sz="1800">
                <a:solidFill>
                  <a:schemeClr val="accent6"/>
                </a:solidFill>
              </a:defRPr>
            </a:lvl2pPr>
            <a:lvl3pPr lvl="2" rtl="0">
              <a:spcBef>
                <a:spcPts val="0"/>
              </a:spcBef>
              <a:spcAft>
                <a:spcPts val="0"/>
              </a:spcAft>
              <a:buClr>
                <a:schemeClr val="accent6"/>
              </a:buClr>
              <a:buSzPts val="1800"/>
              <a:buNone/>
              <a:defRPr sz="1800">
                <a:solidFill>
                  <a:schemeClr val="accent6"/>
                </a:solidFill>
              </a:defRPr>
            </a:lvl3pPr>
            <a:lvl4pPr lvl="3" rtl="0">
              <a:spcBef>
                <a:spcPts val="0"/>
              </a:spcBef>
              <a:spcAft>
                <a:spcPts val="0"/>
              </a:spcAft>
              <a:buClr>
                <a:schemeClr val="accent6"/>
              </a:buClr>
              <a:buSzPts val="1800"/>
              <a:buNone/>
              <a:defRPr sz="1800">
                <a:solidFill>
                  <a:schemeClr val="accent6"/>
                </a:solidFill>
              </a:defRPr>
            </a:lvl4pPr>
            <a:lvl5pPr lvl="4" rtl="0">
              <a:spcBef>
                <a:spcPts val="0"/>
              </a:spcBef>
              <a:spcAft>
                <a:spcPts val="0"/>
              </a:spcAft>
              <a:buClr>
                <a:schemeClr val="accent6"/>
              </a:buClr>
              <a:buSzPts val="1800"/>
              <a:buNone/>
              <a:defRPr sz="1800">
                <a:solidFill>
                  <a:schemeClr val="accent6"/>
                </a:solidFill>
              </a:defRPr>
            </a:lvl5pPr>
            <a:lvl6pPr lvl="5" rtl="0">
              <a:spcBef>
                <a:spcPts val="0"/>
              </a:spcBef>
              <a:spcAft>
                <a:spcPts val="0"/>
              </a:spcAft>
              <a:buClr>
                <a:schemeClr val="accent6"/>
              </a:buClr>
              <a:buSzPts val="1800"/>
              <a:buNone/>
              <a:defRPr sz="1800">
                <a:solidFill>
                  <a:schemeClr val="accent6"/>
                </a:solidFill>
              </a:defRPr>
            </a:lvl6pPr>
            <a:lvl7pPr lvl="6" rtl="0">
              <a:spcBef>
                <a:spcPts val="0"/>
              </a:spcBef>
              <a:spcAft>
                <a:spcPts val="0"/>
              </a:spcAft>
              <a:buClr>
                <a:schemeClr val="accent6"/>
              </a:buClr>
              <a:buSzPts val="1800"/>
              <a:buNone/>
              <a:defRPr sz="1800">
                <a:solidFill>
                  <a:schemeClr val="accent6"/>
                </a:solidFill>
              </a:defRPr>
            </a:lvl7pPr>
            <a:lvl8pPr lvl="7" rtl="0">
              <a:spcBef>
                <a:spcPts val="0"/>
              </a:spcBef>
              <a:spcAft>
                <a:spcPts val="0"/>
              </a:spcAft>
              <a:buClr>
                <a:schemeClr val="accent6"/>
              </a:buClr>
              <a:buSzPts val="1800"/>
              <a:buNone/>
              <a:defRPr sz="1800">
                <a:solidFill>
                  <a:schemeClr val="accent6"/>
                </a:solidFill>
              </a:defRPr>
            </a:lvl8pPr>
            <a:lvl9pPr lvl="8" rtl="0">
              <a:spcBef>
                <a:spcPts val="0"/>
              </a:spcBef>
              <a:spcAft>
                <a:spcPts val="0"/>
              </a:spcAft>
              <a:buClr>
                <a:schemeClr val="accent6"/>
              </a:buClr>
              <a:buSzPts val="1800"/>
              <a:buNone/>
              <a:defRPr sz="1800">
                <a:solidFill>
                  <a:schemeClr val="accent6"/>
                </a:solidFill>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12C0EF0-D23B-4C22-AAD7-967E9E61FC46}" type="datetimeFigureOut">
              <a:rPr lang="en-US" smtClean="0"/>
              <a:t>9/28/2022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FCAD0B-2463-4A9B-9833-91C3076A84FC}" type="slidenum">
              <a:rPr lang="en-US" smtClean="0"/>
              <a:t>‹#›</a:t>
            </a:fld>
            <a:endParaRPr lang="en-US"/>
          </a:p>
        </p:txBody>
      </p:sp>
    </p:spTree>
    <p:extLst>
      <p:ext uri="{BB962C8B-B14F-4D97-AF65-F5344CB8AC3E}">
        <p14:creationId xmlns:p14="http://schemas.microsoft.com/office/powerpoint/2010/main" val="296138857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12C0EF0-D23B-4C22-AAD7-967E9E61FC46}" type="datetimeFigureOut">
              <a:rPr lang="en-US" smtClean="0"/>
              <a:t>9/28/2022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FCAD0B-2463-4A9B-9833-91C3076A84FC}" type="slidenum">
              <a:rPr lang="en-US" smtClean="0"/>
              <a:t>‹#›</a:t>
            </a:fld>
            <a:endParaRPr lang="en-US"/>
          </a:p>
        </p:txBody>
      </p:sp>
    </p:spTree>
    <p:extLst>
      <p:ext uri="{BB962C8B-B14F-4D97-AF65-F5344CB8AC3E}">
        <p14:creationId xmlns:p14="http://schemas.microsoft.com/office/powerpoint/2010/main" val="12402459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TITLE_1_1">
    <p:spTree>
      <p:nvGrpSpPr>
        <p:cNvPr id="1" name="Shape 14"/>
        <p:cNvGrpSpPr/>
        <p:nvPr/>
      </p:nvGrpSpPr>
      <p:grpSpPr>
        <a:xfrm>
          <a:off x="0" y="0"/>
          <a:ext cx="0" cy="0"/>
          <a:chOff x="0" y="0"/>
          <a:chExt cx="0" cy="0"/>
        </a:xfrm>
      </p:grpSpPr>
      <p:sp>
        <p:nvSpPr>
          <p:cNvPr id="15" name="Google Shape;15;p4"/>
          <p:cNvSpPr txBox="1">
            <a:spLocks noGrp="1"/>
          </p:cNvSpPr>
          <p:nvPr>
            <p:ph type="body" idx="1"/>
          </p:nvPr>
        </p:nvSpPr>
        <p:spPr>
          <a:xfrm>
            <a:off x="1245500" y="930675"/>
            <a:ext cx="4857300" cy="3477000"/>
          </a:xfrm>
          <a:prstGeom prst="rect">
            <a:avLst/>
          </a:prstGeom>
        </p:spPr>
        <p:txBody>
          <a:bodyPr spcFirstLastPara="1" wrap="square" lIns="0" tIns="0" rIns="0" bIns="0" anchor="t" anchorCtr="0">
            <a:noAutofit/>
          </a:bodyPr>
          <a:lstStyle>
            <a:lvl1pPr marL="457200" lvl="0" indent="-419100" rtl="0">
              <a:spcBef>
                <a:spcPts val="600"/>
              </a:spcBef>
              <a:spcAft>
                <a:spcPts val="0"/>
              </a:spcAft>
              <a:buSzPts val="3000"/>
              <a:buChar char="✦"/>
              <a:defRPr sz="3000" i="1"/>
            </a:lvl1pPr>
            <a:lvl2pPr marL="914400" lvl="1" indent="-419100" rtl="0">
              <a:spcBef>
                <a:spcPts val="0"/>
              </a:spcBef>
              <a:spcAft>
                <a:spcPts val="0"/>
              </a:spcAft>
              <a:buSzPts val="3000"/>
              <a:buChar char="✧"/>
              <a:defRPr sz="3000" i="1"/>
            </a:lvl2pPr>
            <a:lvl3pPr marL="1371600" lvl="2" indent="-419100" rtl="0">
              <a:spcBef>
                <a:spcPts val="0"/>
              </a:spcBef>
              <a:spcAft>
                <a:spcPts val="0"/>
              </a:spcAft>
              <a:buSzPts val="3000"/>
              <a:buChar char="■"/>
              <a:defRPr sz="3000" i="1"/>
            </a:lvl3pPr>
            <a:lvl4pPr marL="1828800" lvl="3" indent="-419100" rtl="0">
              <a:spcBef>
                <a:spcPts val="0"/>
              </a:spcBef>
              <a:spcAft>
                <a:spcPts val="0"/>
              </a:spcAft>
              <a:buSzPts val="3000"/>
              <a:buChar char="●"/>
              <a:defRPr sz="3000" i="1"/>
            </a:lvl4pPr>
            <a:lvl5pPr marL="2286000" lvl="4" indent="-419100" rtl="0">
              <a:spcBef>
                <a:spcPts val="0"/>
              </a:spcBef>
              <a:spcAft>
                <a:spcPts val="0"/>
              </a:spcAft>
              <a:buSzPts val="3000"/>
              <a:buChar char="○"/>
              <a:defRPr sz="3000" i="1"/>
            </a:lvl5pPr>
            <a:lvl6pPr marL="2743200" lvl="5" indent="-419100" rtl="0">
              <a:spcBef>
                <a:spcPts val="0"/>
              </a:spcBef>
              <a:spcAft>
                <a:spcPts val="0"/>
              </a:spcAft>
              <a:buSzPts val="3000"/>
              <a:buChar char="■"/>
              <a:defRPr sz="3000" i="1"/>
            </a:lvl6pPr>
            <a:lvl7pPr marL="3200400" lvl="6" indent="-419100" rtl="0">
              <a:spcBef>
                <a:spcPts val="0"/>
              </a:spcBef>
              <a:spcAft>
                <a:spcPts val="0"/>
              </a:spcAft>
              <a:buSzPts val="3000"/>
              <a:buChar char="●"/>
              <a:defRPr sz="3000" i="1"/>
            </a:lvl7pPr>
            <a:lvl8pPr marL="3657600" lvl="7" indent="-419100" rtl="0">
              <a:spcBef>
                <a:spcPts val="0"/>
              </a:spcBef>
              <a:spcAft>
                <a:spcPts val="0"/>
              </a:spcAft>
              <a:buSzPts val="3000"/>
              <a:buChar char="○"/>
              <a:defRPr sz="3000" i="1"/>
            </a:lvl8pPr>
            <a:lvl9pPr marL="4114800" lvl="8" indent="-419100" rtl="0">
              <a:spcBef>
                <a:spcPts val="0"/>
              </a:spcBef>
              <a:spcAft>
                <a:spcPts val="0"/>
              </a:spcAft>
              <a:buSzPts val="3000"/>
              <a:buChar char="■"/>
              <a:defRPr sz="3000" i="1"/>
            </a:lvl9pPr>
          </a:lstStyle>
          <a:p>
            <a:endParaRPr/>
          </a:p>
        </p:txBody>
      </p:sp>
      <p:sp>
        <p:nvSpPr>
          <p:cNvPr id="16" name="Google Shape;16;p4"/>
          <p:cNvSpPr txBox="1"/>
          <p:nvPr/>
        </p:nvSpPr>
        <p:spPr>
          <a:xfrm>
            <a:off x="780650" y="781875"/>
            <a:ext cx="548700" cy="225000"/>
          </a:xfrm>
          <a:prstGeom prst="rect">
            <a:avLst/>
          </a:prstGeom>
          <a:noFill/>
          <a:ln>
            <a:noFill/>
          </a:ln>
          <a:effectLst>
            <a:outerShdw blurRad="142875" algn="bl" rotWithShape="0">
              <a:srgbClr val="0072FF"/>
            </a:outerShdw>
          </a:effectLst>
        </p:spPr>
        <p:txBody>
          <a:bodyPr spcFirstLastPara="1" wrap="square" lIns="0" tIns="0" rIns="0" bIns="0" anchor="t" anchorCtr="0">
            <a:noAutofit/>
          </a:bodyPr>
          <a:lstStyle/>
          <a:p>
            <a:pPr marL="0" marR="0" lvl="0" indent="0" algn="l" rtl="0">
              <a:lnSpc>
                <a:spcPct val="80000"/>
              </a:lnSpc>
              <a:spcBef>
                <a:spcPts val="0"/>
              </a:spcBef>
              <a:spcAft>
                <a:spcPts val="0"/>
              </a:spcAft>
              <a:buClr>
                <a:schemeClr val="dk1"/>
              </a:buClr>
              <a:buSzPts val="9600"/>
              <a:buFont typeface="Vidaloka"/>
              <a:buNone/>
            </a:pPr>
            <a:r>
              <a:rPr lang="en" sz="9600">
                <a:solidFill>
                  <a:schemeClr val="dk1"/>
                </a:solidFill>
                <a:latin typeface="Vidaloka"/>
                <a:ea typeface="Vidaloka"/>
                <a:cs typeface="Vidaloka"/>
                <a:sym typeface="Vidaloka"/>
              </a:rPr>
              <a:t>“</a:t>
            </a:r>
            <a:endParaRPr sz="9600">
              <a:solidFill>
                <a:schemeClr val="dk1"/>
              </a:solidFill>
              <a:latin typeface="Vidaloka"/>
              <a:ea typeface="Vidaloka"/>
              <a:cs typeface="Vidaloka"/>
              <a:sym typeface="Vidaloka"/>
            </a:endParaRPr>
          </a:p>
        </p:txBody>
      </p:sp>
      <p:sp>
        <p:nvSpPr>
          <p:cNvPr id="17" name="Google Shape;17;p4"/>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18"/>
        <p:cNvGrpSpPr/>
        <p:nvPr/>
      </p:nvGrpSpPr>
      <p:grpSpPr>
        <a:xfrm>
          <a:off x="0" y="0"/>
          <a:ext cx="0" cy="0"/>
          <a:chOff x="0" y="0"/>
          <a:chExt cx="0" cy="0"/>
        </a:xfrm>
      </p:grpSpPr>
      <p:sp>
        <p:nvSpPr>
          <p:cNvPr id="19" name="Google Shape;19;p5"/>
          <p:cNvSpPr txBox="1">
            <a:spLocks noGrp="1"/>
          </p:cNvSpPr>
          <p:nvPr>
            <p:ph type="title"/>
          </p:nvPr>
        </p:nvSpPr>
        <p:spPr>
          <a:xfrm>
            <a:off x="855300" y="836000"/>
            <a:ext cx="5462700" cy="396300"/>
          </a:xfrm>
          <a:prstGeom prst="rect">
            <a:avLst/>
          </a:prstGeom>
        </p:spPr>
        <p:txBody>
          <a:bodyPr spcFirstLastPara="1" wrap="square" lIns="0" tIns="0" rIns="0" bIns="0" anchor="ctr"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20" name="Google Shape;20;p5"/>
          <p:cNvSpPr txBox="1">
            <a:spLocks noGrp="1"/>
          </p:cNvSpPr>
          <p:nvPr>
            <p:ph type="body" idx="1"/>
          </p:nvPr>
        </p:nvSpPr>
        <p:spPr>
          <a:xfrm>
            <a:off x="855300" y="1353948"/>
            <a:ext cx="5462700" cy="3033900"/>
          </a:xfrm>
          <a:prstGeom prst="rect">
            <a:avLst/>
          </a:prstGeom>
        </p:spPr>
        <p:txBody>
          <a:bodyPr spcFirstLastPara="1" wrap="square" lIns="0" tIns="0" rIns="0" bIns="0" anchor="t" anchorCtr="0">
            <a:noAutofit/>
          </a:bodyPr>
          <a:lstStyle>
            <a:lvl1pPr marL="457200" lvl="0" indent="-355600" rtl="0">
              <a:spcBef>
                <a:spcPts val="600"/>
              </a:spcBef>
              <a:spcAft>
                <a:spcPts val="0"/>
              </a:spcAft>
              <a:buSzPts val="2000"/>
              <a:buChar char="✦"/>
              <a:defRPr/>
            </a:lvl1pPr>
            <a:lvl2pPr marL="914400" lvl="1" indent="-355600" rtl="0">
              <a:spcBef>
                <a:spcPts val="0"/>
              </a:spcBef>
              <a:spcAft>
                <a:spcPts val="0"/>
              </a:spcAft>
              <a:buSzPts val="2000"/>
              <a:buChar char="✧"/>
              <a:defRPr/>
            </a:lvl2pPr>
            <a:lvl3pPr marL="1371600" lvl="2" indent="-381000" rtl="0">
              <a:spcBef>
                <a:spcPts val="0"/>
              </a:spcBef>
              <a:spcAft>
                <a:spcPts val="0"/>
              </a:spcAft>
              <a:buSzPts val="2400"/>
              <a:buChar char="■"/>
              <a:defRPr/>
            </a:lvl3pPr>
            <a:lvl4pPr marL="1828800" lvl="3" indent="-381000" rtl="0">
              <a:spcBef>
                <a:spcPts val="0"/>
              </a:spcBef>
              <a:spcAft>
                <a:spcPts val="0"/>
              </a:spcAft>
              <a:buSzPts val="2400"/>
              <a:buChar char="●"/>
              <a:defRPr/>
            </a:lvl4pPr>
            <a:lvl5pPr marL="2286000" lvl="4" indent="-381000" rtl="0">
              <a:spcBef>
                <a:spcPts val="0"/>
              </a:spcBef>
              <a:spcAft>
                <a:spcPts val="0"/>
              </a:spcAft>
              <a:buSzPts val="2400"/>
              <a:buChar char="○"/>
              <a:defRPr/>
            </a:lvl5pPr>
            <a:lvl6pPr marL="2743200" lvl="5" indent="-381000" rtl="0">
              <a:spcBef>
                <a:spcPts val="0"/>
              </a:spcBef>
              <a:spcAft>
                <a:spcPts val="0"/>
              </a:spcAft>
              <a:buSzPts val="2400"/>
              <a:buChar char="■"/>
              <a:defRPr/>
            </a:lvl6pPr>
            <a:lvl7pPr marL="3200400" lvl="6" indent="-381000" rtl="0">
              <a:spcBef>
                <a:spcPts val="0"/>
              </a:spcBef>
              <a:spcAft>
                <a:spcPts val="0"/>
              </a:spcAft>
              <a:buSzPts val="2400"/>
              <a:buChar char="●"/>
              <a:defRPr/>
            </a:lvl7pPr>
            <a:lvl8pPr marL="3657600" lvl="7" indent="-381000" rtl="0">
              <a:spcBef>
                <a:spcPts val="0"/>
              </a:spcBef>
              <a:spcAft>
                <a:spcPts val="0"/>
              </a:spcAft>
              <a:buSzPts val="2400"/>
              <a:buChar char="○"/>
              <a:defRPr/>
            </a:lvl8pPr>
            <a:lvl9pPr marL="4114800" lvl="8" indent="-381000" rtl="0">
              <a:spcBef>
                <a:spcPts val="0"/>
              </a:spcBef>
              <a:spcAft>
                <a:spcPts val="0"/>
              </a:spcAft>
              <a:buSzPts val="2400"/>
              <a:buChar char="■"/>
              <a:defRPr/>
            </a:lvl9pPr>
          </a:lstStyle>
          <a:p>
            <a:endParaRPr/>
          </a:p>
        </p:txBody>
      </p:sp>
      <p:sp>
        <p:nvSpPr>
          <p:cNvPr id="21" name="Google Shape;21;p5"/>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22"/>
        <p:cNvGrpSpPr/>
        <p:nvPr/>
      </p:nvGrpSpPr>
      <p:grpSpPr>
        <a:xfrm>
          <a:off x="0" y="0"/>
          <a:ext cx="0" cy="0"/>
          <a:chOff x="0" y="0"/>
          <a:chExt cx="0" cy="0"/>
        </a:xfrm>
      </p:grpSpPr>
      <p:sp>
        <p:nvSpPr>
          <p:cNvPr id="23" name="Google Shape;23;p6"/>
          <p:cNvSpPr txBox="1">
            <a:spLocks noGrp="1"/>
          </p:cNvSpPr>
          <p:nvPr>
            <p:ph type="title"/>
          </p:nvPr>
        </p:nvSpPr>
        <p:spPr>
          <a:xfrm>
            <a:off x="855300" y="836000"/>
            <a:ext cx="5462700" cy="396300"/>
          </a:xfrm>
          <a:prstGeom prst="rect">
            <a:avLst/>
          </a:prstGeom>
        </p:spPr>
        <p:txBody>
          <a:bodyPr spcFirstLastPara="1" wrap="square" lIns="0" tIns="0" rIns="0" bIns="0" anchor="ctr"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24" name="Google Shape;24;p6"/>
          <p:cNvSpPr txBox="1">
            <a:spLocks noGrp="1"/>
          </p:cNvSpPr>
          <p:nvPr>
            <p:ph type="body" idx="1"/>
          </p:nvPr>
        </p:nvSpPr>
        <p:spPr>
          <a:xfrm>
            <a:off x="855275" y="1353950"/>
            <a:ext cx="2552400" cy="2953500"/>
          </a:xfrm>
          <a:prstGeom prst="rect">
            <a:avLst/>
          </a:prstGeom>
        </p:spPr>
        <p:txBody>
          <a:bodyPr spcFirstLastPara="1" wrap="square" lIns="0" tIns="0" rIns="0" bIns="0" anchor="t" anchorCtr="0">
            <a:noAutofit/>
          </a:bodyPr>
          <a:lstStyle>
            <a:lvl1pPr marL="457200" lvl="0" indent="-355600" rtl="0">
              <a:spcBef>
                <a:spcPts val="600"/>
              </a:spcBef>
              <a:spcAft>
                <a:spcPts val="0"/>
              </a:spcAft>
              <a:buSzPts val="2000"/>
              <a:buChar char="✦"/>
              <a:defRPr sz="2000"/>
            </a:lvl1pPr>
            <a:lvl2pPr marL="914400" lvl="1" indent="-355600" rtl="0">
              <a:spcBef>
                <a:spcPts val="0"/>
              </a:spcBef>
              <a:spcAft>
                <a:spcPts val="0"/>
              </a:spcAft>
              <a:buSzPts val="2000"/>
              <a:buChar char="✧"/>
              <a:defRPr sz="2000"/>
            </a:lvl2pPr>
            <a:lvl3pPr marL="1371600" lvl="2" indent="-355600" rtl="0">
              <a:spcBef>
                <a:spcPts val="0"/>
              </a:spcBef>
              <a:spcAft>
                <a:spcPts val="0"/>
              </a:spcAft>
              <a:buSzPts val="2000"/>
              <a:buChar char="■"/>
              <a:defRPr sz="2000"/>
            </a:lvl3pPr>
            <a:lvl4pPr marL="1828800" lvl="3" indent="-355600" rtl="0">
              <a:spcBef>
                <a:spcPts val="0"/>
              </a:spcBef>
              <a:spcAft>
                <a:spcPts val="0"/>
              </a:spcAft>
              <a:buSzPts val="2000"/>
              <a:buChar char="●"/>
              <a:defRPr sz="2000"/>
            </a:lvl4pPr>
            <a:lvl5pPr marL="2286000" lvl="4" indent="-355600" rtl="0">
              <a:spcBef>
                <a:spcPts val="0"/>
              </a:spcBef>
              <a:spcAft>
                <a:spcPts val="0"/>
              </a:spcAft>
              <a:buSzPts val="2000"/>
              <a:buChar char="○"/>
              <a:defRPr sz="2000"/>
            </a:lvl5pPr>
            <a:lvl6pPr marL="2743200" lvl="5" indent="-355600" rtl="0">
              <a:spcBef>
                <a:spcPts val="0"/>
              </a:spcBef>
              <a:spcAft>
                <a:spcPts val="0"/>
              </a:spcAft>
              <a:buSzPts val="2000"/>
              <a:buChar char="■"/>
              <a:defRPr sz="2000"/>
            </a:lvl6pPr>
            <a:lvl7pPr marL="3200400" lvl="6" indent="-355600" rtl="0">
              <a:spcBef>
                <a:spcPts val="0"/>
              </a:spcBef>
              <a:spcAft>
                <a:spcPts val="0"/>
              </a:spcAft>
              <a:buSzPts val="2000"/>
              <a:buChar char="●"/>
              <a:defRPr sz="2000"/>
            </a:lvl7pPr>
            <a:lvl8pPr marL="3657600" lvl="7" indent="-355600" rtl="0">
              <a:spcBef>
                <a:spcPts val="0"/>
              </a:spcBef>
              <a:spcAft>
                <a:spcPts val="0"/>
              </a:spcAft>
              <a:buSzPts val="2000"/>
              <a:buChar char="○"/>
              <a:defRPr sz="2000"/>
            </a:lvl8pPr>
            <a:lvl9pPr marL="4114800" lvl="8" indent="-355600" rtl="0">
              <a:spcBef>
                <a:spcPts val="0"/>
              </a:spcBef>
              <a:spcAft>
                <a:spcPts val="0"/>
              </a:spcAft>
              <a:buSzPts val="2000"/>
              <a:buChar char="■"/>
              <a:defRPr sz="2000"/>
            </a:lvl9pPr>
          </a:lstStyle>
          <a:p>
            <a:endParaRPr/>
          </a:p>
        </p:txBody>
      </p:sp>
      <p:sp>
        <p:nvSpPr>
          <p:cNvPr id="25" name="Google Shape;25;p6"/>
          <p:cNvSpPr txBox="1">
            <a:spLocks noGrp="1"/>
          </p:cNvSpPr>
          <p:nvPr>
            <p:ph type="body" idx="2"/>
          </p:nvPr>
        </p:nvSpPr>
        <p:spPr>
          <a:xfrm>
            <a:off x="3765650" y="1353950"/>
            <a:ext cx="2552400" cy="2953500"/>
          </a:xfrm>
          <a:prstGeom prst="rect">
            <a:avLst/>
          </a:prstGeom>
        </p:spPr>
        <p:txBody>
          <a:bodyPr spcFirstLastPara="1" wrap="square" lIns="0" tIns="0" rIns="0" bIns="0" anchor="t" anchorCtr="0">
            <a:noAutofit/>
          </a:bodyPr>
          <a:lstStyle>
            <a:lvl1pPr marL="457200" lvl="0" indent="-355600" rtl="0">
              <a:spcBef>
                <a:spcPts val="600"/>
              </a:spcBef>
              <a:spcAft>
                <a:spcPts val="0"/>
              </a:spcAft>
              <a:buSzPts val="2000"/>
              <a:buChar char="✦"/>
              <a:defRPr sz="2000"/>
            </a:lvl1pPr>
            <a:lvl2pPr marL="914400" lvl="1" indent="-355600" rtl="0">
              <a:spcBef>
                <a:spcPts val="0"/>
              </a:spcBef>
              <a:spcAft>
                <a:spcPts val="0"/>
              </a:spcAft>
              <a:buSzPts val="2000"/>
              <a:buChar char="✧"/>
              <a:defRPr sz="2000"/>
            </a:lvl2pPr>
            <a:lvl3pPr marL="1371600" lvl="2" indent="-355600" rtl="0">
              <a:spcBef>
                <a:spcPts val="0"/>
              </a:spcBef>
              <a:spcAft>
                <a:spcPts val="0"/>
              </a:spcAft>
              <a:buSzPts val="2000"/>
              <a:buChar char="■"/>
              <a:defRPr sz="2000"/>
            </a:lvl3pPr>
            <a:lvl4pPr marL="1828800" lvl="3" indent="-355600" rtl="0">
              <a:spcBef>
                <a:spcPts val="0"/>
              </a:spcBef>
              <a:spcAft>
                <a:spcPts val="0"/>
              </a:spcAft>
              <a:buSzPts val="2000"/>
              <a:buChar char="●"/>
              <a:defRPr sz="2000"/>
            </a:lvl4pPr>
            <a:lvl5pPr marL="2286000" lvl="4" indent="-355600" rtl="0">
              <a:spcBef>
                <a:spcPts val="0"/>
              </a:spcBef>
              <a:spcAft>
                <a:spcPts val="0"/>
              </a:spcAft>
              <a:buSzPts val="2000"/>
              <a:buChar char="○"/>
              <a:defRPr sz="2000"/>
            </a:lvl5pPr>
            <a:lvl6pPr marL="2743200" lvl="5" indent="-355600" rtl="0">
              <a:spcBef>
                <a:spcPts val="0"/>
              </a:spcBef>
              <a:spcAft>
                <a:spcPts val="0"/>
              </a:spcAft>
              <a:buSzPts val="2000"/>
              <a:buChar char="■"/>
              <a:defRPr sz="2000"/>
            </a:lvl6pPr>
            <a:lvl7pPr marL="3200400" lvl="6" indent="-355600" rtl="0">
              <a:spcBef>
                <a:spcPts val="0"/>
              </a:spcBef>
              <a:spcAft>
                <a:spcPts val="0"/>
              </a:spcAft>
              <a:buSzPts val="2000"/>
              <a:buChar char="●"/>
              <a:defRPr sz="2000"/>
            </a:lvl7pPr>
            <a:lvl8pPr marL="3657600" lvl="7" indent="-355600" rtl="0">
              <a:spcBef>
                <a:spcPts val="0"/>
              </a:spcBef>
              <a:spcAft>
                <a:spcPts val="0"/>
              </a:spcAft>
              <a:buSzPts val="2000"/>
              <a:buChar char="○"/>
              <a:defRPr sz="2000"/>
            </a:lvl8pPr>
            <a:lvl9pPr marL="4114800" lvl="8" indent="-355600" rtl="0">
              <a:spcBef>
                <a:spcPts val="0"/>
              </a:spcBef>
              <a:spcAft>
                <a:spcPts val="0"/>
              </a:spcAft>
              <a:buSzPts val="2000"/>
              <a:buChar char="■"/>
              <a:defRPr sz="2000"/>
            </a:lvl9pPr>
          </a:lstStyle>
          <a:p>
            <a:endParaRPr/>
          </a:p>
        </p:txBody>
      </p:sp>
      <p:sp>
        <p:nvSpPr>
          <p:cNvPr id="26" name="Google Shape;26;p6"/>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27"/>
        <p:cNvGrpSpPr/>
        <p:nvPr/>
      </p:nvGrpSpPr>
      <p:grpSpPr>
        <a:xfrm>
          <a:off x="0" y="0"/>
          <a:ext cx="0" cy="0"/>
          <a:chOff x="0" y="0"/>
          <a:chExt cx="0" cy="0"/>
        </a:xfrm>
      </p:grpSpPr>
      <p:sp>
        <p:nvSpPr>
          <p:cNvPr id="28" name="Google Shape;28;p7"/>
          <p:cNvSpPr txBox="1">
            <a:spLocks noGrp="1"/>
          </p:cNvSpPr>
          <p:nvPr>
            <p:ph type="title"/>
          </p:nvPr>
        </p:nvSpPr>
        <p:spPr>
          <a:xfrm>
            <a:off x="855300" y="836000"/>
            <a:ext cx="5462700" cy="396300"/>
          </a:xfrm>
          <a:prstGeom prst="rect">
            <a:avLst/>
          </a:prstGeom>
        </p:spPr>
        <p:txBody>
          <a:bodyPr spcFirstLastPara="1" wrap="square" lIns="0" tIns="0" rIns="0" bIns="0" anchor="ctr"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29" name="Google Shape;29;p7"/>
          <p:cNvSpPr txBox="1">
            <a:spLocks noGrp="1"/>
          </p:cNvSpPr>
          <p:nvPr>
            <p:ph type="body" idx="1"/>
          </p:nvPr>
        </p:nvSpPr>
        <p:spPr>
          <a:xfrm>
            <a:off x="855300" y="1353950"/>
            <a:ext cx="1734900" cy="3150600"/>
          </a:xfrm>
          <a:prstGeom prst="rect">
            <a:avLst/>
          </a:prstGeom>
        </p:spPr>
        <p:txBody>
          <a:bodyPr spcFirstLastPara="1" wrap="square" lIns="0" tIns="0" rIns="0" bIns="0" anchor="t" anchorCtr="0">
            <a:noAutofit/>
          </a:bodyPr>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30" name="Google Shape;30;p7"/>
          <p:cNvSpPr txBox="1">
            <a:spLocks noGrp="1"/>
          </p:cNvSpPr>
          <p:nvPr>
            <p:ph type="body" idx="2"/>
          </p:nvPr>
        </p:nvSpPr>
        <p:spPr>
          <a:xfrm>
            <a:off x="2772498" y="1353950"/>
            <a:ext cx="1734900" cy="3150600"/>
          </a:xfrm>
          <a:prstGeom prst="rect">
            <a:avLst/>
          </a:prstGeom>
        </p:spPr>
        <p:txBody>
          <a:bodyPr spcFirstLastPara="1" wrap="square" lIns="0" tIns="0" rIns="0" bIns="0" anchor="t" anchorCtr="0">
            <a:noAutofit/>
          </a:bodyPr>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31" name="Google Shape;31;p7"/>
          <p:cNvSpPr txBox="1">
            <a:spLocks noGrp="1"/>
          </p:cNvSpPr>
          <p:nvPr>
            <p:ph type="body" idx="3"/>
          </p:nvPr>
        </p:nvSpPr>
        <p:spPr>
          <a:xfrm>
            <a:off x="4689697" y="1353950"/>
            <a:ext cx="1734900" cy="3150600"/>
          </a:xfrm>
          <a:prstGeom prst="rect">
            <a:avLst/>
          </a:prstGeom>
        </p:spPr>
        <p:txBody>
          <a:bodyPr spcFirstLastPara="1" wrap="square" lIns="0" tIns="0" rIns="0" bIns="0" anchor="t" anchorCtr="0">
            <a:noAutofit/>
          </a:bodyPr>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32" name="Google Shape;32;p7"/>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3"/>
        <p:cNvGrpSpPr/>
        <p:nvPr/>
      </p:nvGrpSpPr>
      <p:grpSpPr>
        <a:xfrm>
          <a:off x="0" y="0"/>
          <a:ext cx="0" cy="0"/>
          <a:chOff x="0" y="0"/>
          <a:chExt cx="0" cy="0"/>
        </a:xfrm>
      </p:grpSpPr>
      <p:sp>
        <p:nvSpPr>
          <p:cNvPr id="34" name="Google Shape;34;p8"/>
          <p:cNvSpPr txBox="1">
            <a:spLocks noGrp="1"/>
          </p:cNvSpPr>
          <p:nvPr>
            <p:ph type="title"/>
          </p:nvPr>
        </p:nvSpPr>
        <p:spPr>
          <a:xfrm>
            <a:off x="855300" y="836000"/>
            <a:ext cx="5462700" cy="396300"/>
          </a:xfrm>
          <a:prstGeom prst="rect">
            <a:avLst/>
          </a:prstGeom>
        </p:spPr>
        <p:txBody>
          <a:bodyPr spcFirstLastPara="1" wrap="square" lIns="0" tIns="0" rIns="0" bIns="0" anchor="ctr"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35" name="Google Shape;35;p8"/>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6"/>
        <p:cNvGrpSpPr/>
        <p:nvPr/>
      </p:nvGrpSpPr>
      <p:grpSpPr>
        <a:xfrm>
          <a:off x="0" y="0"/>
          <a:ext cx="0" cy="0"/>
          <a:chOff x="0" y="0"/>
          <a:chExt cx="0" cy="0"/>
        </a:xfrm>
      </p:grpSpPr>
      <p:sp>
        <p:nvSpPr>
          <p:cNvPr id="37" name="Google Shape;37;p9"/>
          <p:cNvSpPr txBox="1">
            <a:spLocks noGrp="1"/>
          </p:cNvSpPr>
          <p:nvPr>
            <p:ph type="body" idx="1"/>
          </p:nvPr>
        </p:nvSpPr>
        <p:spPr>
          <a:xfrm>
            <a:off x="855300" y="4330100"/>
            <a:ext cx="7433400" cy="316200"/>
          </a:xfrm>
          <a:prstGeom prst="rect">
            <a:avLst/>
          </a:prstGeom>
        </p:spPr>
        <p:txBody>
          <a:bodyPr spcFirstLastPara="1" wrap="square" lIns="0" tIns="0" rIns="0" bIns="0" anchor="t" anchorCtr="0">
            <a:noAutofit/>
          </a:bodyPr>
          <a:lstStyle>
            <a:lvl1pPr marL="457200" lvl="0" indent="-228600" rtl="0">
              <a:spcBef>
                <a:spcPts val="0"/>
              </a:spcBef>
              <a:spcAft>
                <a:spcPts val="0"/>
              </a:spcAft>
              <a:buSzPts val="1600"/>
              <a:buNone/>
              <a:defRPr sz="1600"/>
            </a:lvl1pPr>
          </a:lstStyle>
          <a:p>
            <a:endParaRPr/>
          </a:p>
        </p:txBody>
      </p:sp>
      <p:sp>
        <p:nvSpPr>
          <p:cNvPr id="38" name="Google Shape;38;p9"/>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9"/>
        <p:cNvGrpSpPr/>
        <p:nvPr/>
      </p:nvGrpSpPr>
      <p:grpSpPr>
        <a:xfrm>
          <a:off x="0" y="0"/>
          <a:ext cx="0" cy="0"/>
          <a:chOff x="0" y="0"/>
          <a:chExt cx="0" cy="0"/>
        </a:xfrm>
      </p:grpSpPr>
      <p:sp>
        <p:nvSpPr>
          <p:cNvPr id="40" name="Google Shape;40;p10"/>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slideLayout" Target="../slideLayouts/slideLayout13.xml"/><Relationship Id="rId7" Type="http://schemas.openxmlformats.org/officeDocument/2006/relationships/slideLayout" Target="../slideLayouts/slideLayout17.xml"/><Relationship Id="rId12" Type="http://schemas.openxmlformats.org/officeDocument/2006/relationships/theme" Target="../theme/theme2.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5" Type="http://schemas.openxmlformats.org/officeDocument/2006/relationships/slideLayout" Target="../slideLayouts/slideLayout15.xml"/><Relationship Id="rId10" Type="http://schemas.openxmlformats.org/officeDocument/2006/relationships/slideLayout" Target="../slideLayouts/slideLayout20.xml"/><Relationship Id="rId4" Type="http://schemas.openxmlformats.org/officeDocument/2006/relationships/slideLayout" Target="../slideLayouts/slideLayout14.xml"/><Relationship Id="rId9"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blipFill>
          <a:blip r:embed="rId12">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855300" y="836000"/>
            <a:ext cx="5462700" cy="396300"/>
          </a:xfrm>
          <a:prstGeom prst="rect">
            <a:avLst/>
          </a:prstGeom>
          <a:noFill/>
          <a:ln>
            <a:noFill/>
          </a:ln>
          <a:effectLst>
            <a:outerShdw blurRad="142875" algn="bl" rotWithShape="0">
              <a:srgbClr val="0072FF"/>
            </a:outerShdw>
          </a:effectLst>
        </p:spPr>
        <p:txBody>
          <a:bodyPr spcFirstLastPara="1" wrap="square" lIns="0" tIns="0" rIns="0" bIns="0" anchor="ctr" anchorCtr="0">
            <a:noAutofit/>
          </a:bodyPr>
          <a:lstStyle>
            <a:lvl1pPr marL="0" marR="0" lvl="0" indent="0" algn="l" rtl="0">
              <a:lnSpc>
                <a:spcPct val="80000"/>
              </a:lnSpc>
              <a:spcBef>
                <a:spcPts val="0"/>
              </a:spcBef>
              <a:spcAft>
                <a:spcPts val="0"/>
              </a:spcAft>
              <a:buClr>
                <a:schemeClr val="dk1"/>
              </a:buClr>
              <a:buSzPts val="3200"/>
              <a:buFont typeface="Vidaloka"/>
              <a:buNone/>
              <a:defRPr sz="3200">
                <a:solidFill>
                  <a:schemeClr val="dk1"/>
                </a:solidFill>
                <a:latin typeface="Vidaloka"/>
                <a:ea typeface="Vidaloka"/>
                <a:cs typeface="Vidaloka"/>
                <a:sym typeface="Vidaloka"/>
              </a:defRPr>
            </a:lvl1pPr>
            <a:lvl2pPr lvl="1" rtl="0">
              <a:lnSpc>
                <a:spcPct val="80000"/>
              </a:lnSpc>
              <a:spcBef>
                <a:spcPts val="0"/>
              </a:spcBef>
              <a:spcAft>
                <a:spcPts val="0"/>
              </a:spcAft>
              <a:buClr>
                <a:schemeClr val="dk1"/>
              </a:buClr>
              <a:buSzPts val="3200"/>
              <a:buFont typeface="Vidaloka"/>
              <a:buNone/>
              <a:defRPr sz="3200">
                <a:solidFill>
                  <a:schemeClr val="dk1"/>
                </a:solidFill>
                <a:latin typeface="Vidaloka"/>
                <a:ea typeface="Vidaloka"/>
                <a:cs typeface="Vidaloka"/>
                <a:sym typeface="Vidaloka"/>
              </a:defRPr>
            </a:lvl2pPr>
            <a:lvl3pPr lvl="2" rtl="0">
              <a:lnSpc>
                <a:spcPct val="80000"/>
              </a:lnSpc>
              <a:spcBef>
                <a:spcPts val="0"/>
              </a:spcBef>
              <a:spcAft>
                <a:spcPts val="0"/>
              </a:spcAft>
              <a:buClr>
                <a:schemeClr val="dk1"/>
              </a:buClr>
              <a:buSzPts val="3200"/>
              <a:buFont typeface="Vidaloka"/>
              <a:buNone/>
              <a:defRPr sz="3200">
                <a:solidFill>
                  <a:schemeClr val="dk1"/>
                </a:solidFill>
                <a:latin typeface="Vidaloka"/>
                <a:ea typeface="Vidaloka"/>
                <a:cs typeface="Vidaloka"/>
                <a:sym typeface="Vidaloka"/>
              </a:defRPr>
            </a:lvl3pPr>
            <a:lvl4pPr lvl="3" rtl="0">
              <a:lnSpc>
                <a:spcPct val="80000"/>
              </a:lnSpc>
              <a:spcBef>
                <a:spcPts val="0"/>
              </a:spcBef>
              <a:spcAft>
                <a:spcPts val="0"/>
              </a:spcAft>
              <a:buClr>
                <a:schemeClr val="dk1"/>
              </a:buClr>
              <a:buSzPts val="3200"/>
              <a:buFont typeface="Vidaloka"/>
              <a:buNone/>
              <a:defRPr sz="3200">
                <a:solidFill>
                  <a:schemeClr val="dk1"/>
                </a:solidFill>
                <a:latin typeface="Vidaloka"/>
                <a:ea typeface="Vidaloka"/>
                <a:cs typeface="Vidaloka"/>
                <a:sym typeface="Vidaloka"/>
              </a:defRPr>
            </a:lvl4pPr>
            <a:lvl5pPr lvl="4" rtl="0">
              <a:lnSpc>
                <a:spcPct val="80000"/>
              </a:lnSpc>
              <a:spcBef>
                <a:spcPts val="0"/>
              </a:spcBef>
              <a:spcAft>
                <a:spcPts val="0"/>
              </a:spcAft>
              <a:buClr>
                <a:schemeClr val="dk1"/>
              </a:buClr>
              <a:buSzPts val="3200"/>
              <a:buFont typeface="Vidaloka"/>
              <a:buNone/>
              <a:defRPr sz="3200">
                <a:solidFill>
                  <a:schemeClr val="dk1"/>
                </a:solidFill>
                <a:latin typeface="Vidaloka"/>
                <a:ea typeface="Vidaloka"/>
                <a:cs typeface="Vidaloka"/>
                <a:sym typeface="Vidaloka"/>
              </a:defRPr>
            </a:lvl5pPr>
            <a:lvl6pPr lvl="5" rtl="0">
              <a:lnSpc>
                <a:spcPct val="80000"/>
              </a:lnSpc>
              <a:spcBef>
                <a:spcPts val="0"/>
              </a:spcBef>
              <a:spcAft>
                <a:spcPts val="0"/>
              </a:spcAft>
              <a:buClr>
                <a:schemeClr val="dk1"/>
              </a:buClr>
              <a:buSzPts val="3200"/>
              <a:buFont typeface="Vidaloka"/>
              <a:buNone/>
              <a:defRPr sz="3200">
                <a:solidFill>
                  <a:schemeClr val="dk1"/>
                </a:solidFill>
                <a:latin typeface="Vidaloka"/>
                <a:ea typeface="Vidaloka"/>
                <a:cs typeface="Vidaloka"/>
                <a:sym typeface="Vidaloka"/>
              </a:defRPr>
            </a:lvl6pPr>
            <a:lvl7pPr lvl="6" rtl="0">
              <a:lnSpc>
                <a:spcPct val="80000"/>
              </a:lnSpc>
              <a:spcBef>
                <a:spcPts val="0"/>
              </a:spcBef>
              <a:spcAft>
                <a:spcPts val="0"/>
              </a:spcAft>
              <a:buClr>
                <a:schemeClr val="dk1"/>
              </a:buClr>
              <a:buSzPts val="3200"/>
              <a:buFont typeface="Vidaloka"/>
              <a:buNone/>
              <a:defRPr sz="3200">
                <a:solidFill>
                  <a:schemeClr val="dk1"/>
                </a:solidFill>
                <a:latin typeface="Vidaloka"/>
                <a:ea typeface="Vidaloka"/>
                <a:cs typeface="Vidaloka"/>
                <a:sym typeface="Vidaloka"/>
              </a:defRPr>
            </a:lvl7pPr>
            <a:lvl8pPr lvl="7" rtl="0">
              <a:lnSpc>
                <a:spcPct val="80000"/>
              </a:lnSpc>
              <a:spcBef>
                <a:spcPts val="0"/>
              </a:spcBef>
              <a:spcAft>
                <a:spcPts val="0"/>
              </a:spcAft>
              <a:buClr>
                <a:schemeClr val="dk1"/>
              </a:buClr>
              <a:buSzPts val="3200"/>
              <a:buFont typeface="Vidaloka"/>
              <a:buNone/>
              <a:defRPr sz="3200">
                <a:solidFill>
                  <a:schemeClr val="dk1"/>
                </a:solidFill>
                <a:latin typeface="Vidaloka"/>
                <a:ea typeface="Vidaloka"/>
                <a:cs typeface="Vidaloka"/>
                <a:sym typeface="Vidaloka"/>
              </a:defRPr>
            </a:lvl8pPr>
            <a:lvl9pPr lvl="8" rtl="0">
              <a:lnSpc>
                <a:spcPct val="80000"/>
              </a:lnSpc>
              <a:spcBef>
                <a:spcPts val="0"/>
              </a:spcBef>
              <a:spcAft>
                <a:spcPts val="0"/>
              </a:spcAft>
              <a:buClr>
                <a:schemeClr val="dk1"/>
              </a:buClr>
              <a:buSzPts val="3200"/>
              <a:buFont typeface="Vidaloka"/>
              <a:buNone/>
              <a:defRPr sz="3200">
                <a:solidFill>
                  <a:schemeClr val="dk1"/>
                </a:solidFill>
                <a:latin typeface="Vidaloka"/>
                <a:ea typeface="Vidaloka"/>
                <a:cs typeface="Vidaloka"/>
                <a:sym typeface="Vidaloka"/>
              </a:defRPr>
            </a:lvl9pPr>
          </a:lstStyle>
          <a:p>
            <a:endParaRPr/>
          </a:p>
        </p:txBody>
      </p:sp>
      <p:sp>
        <p:nvSpPr>
          <p:cNvPr id="7" name="Google Shape;7;p1"/>
          <p:cNvSpPr txBox="1">
            <a:spLocks noGrp="1"/>
          </p:cNvSpPr>
          <p:nvPr>
            <p:ph type="body" idx="1"/>
          </p:nvPr>
        </p:nvSpPr>
        <p:spPr>
          <a:xfrm>
            <a:off x="855300" y="1353948"/>
            <a:ext cx="5462700" cy="3033900"/>
          </a:xfrm>
          <a:prstGeom prst="rect">
            <a:avLst/>
          </a:prstGeom>
          <a:noFill/>
          <a:ln>
            <a:noFill/>
          </a:ln>
        </p:spPr>
        <p:txBody>
          <a:bodyPr spcFirstLastPara="1" wrap="square" lIns="0" tIns="0" rIns="0" bIns="0" anchor="t" anchorCtr="0">
            <a:noAutofit/>
          </a:bodyPr>
          <a:lstStyle>
            <a:lvl1pPr marL="457200" lvl="0" indent="-355600" rtl="0">
              <a:spcBef>
                <a:spcPts val="600"/>
              </a:spcBef>
              <a:spcAft>
                <a:spcPts val="0"/>
              </a:spcAft>
              <a:buClr>
                <a:schemeClr val="accent6"/>
              </a:buClr>
              <a:buSzPts val="2000"/>
              <a:buFont typeface="Lora"/>
              <a:buChar char="✦"/>
              <a:defRPr sz="2400">
                <a:solidFill>
                  <a:schemeClr val="dk1"/>
                </a:solidFill>
                <a:latin typeface="Lora"/>
                <a:ea typeface="Lora"/>
                <a:cs typeface="Lora"/>
                <a:sym typeface="Lora"/>
              </a:defRPr>
            </a:lvl1pPr>
            <a:lvl2pPr marL="914400" lvl="1" indent="-355600" rtl="0">
              <a:spcBef>
                <a:spcPts val="0"/>
              </a:spcBef>
              <a:spcAft>
                <a:spcPts val="0"/>
              </a:spcAft>
              <a:buClr>
                <a:schemeClr val="accent4"/>
              </a:buClr>
              <a:buSzPts val="2000"/>
              <a:buFont typeface="Lora"/>
              <a:buChar char="✧"/>
              <a:defRPr sz="2400">
                <a:solidFill>
                  <a:schemeClr val="dk1"/>
                </a:solidFill>
                <a:latin typeface="Lora"/>
                <a:ea typeface="Lora"/>
                <a:cs typeface="Lora"/>
                <a:sym typeface="Lora"/>
              </a:defRPr>
            </a:lvl2pPr>
            <a:lvl3pPr marL="1371600" lvl="2" indent="-381000" rtl="0">
              <a:spcBef>
                <a:spcPts val="0"/>
              </a:spcBef>
              <a:spcAft>
                <a:spcPts val="0"/>
              </a:spcAft>
              <a:buClr>
                <a:schemeClr val="accent5"/>
              </a:buClr>
              <a:buSzPts val="2400"/>
              <a:buFont typeface="Lora"/>
              <a:buChar char="■"/>
              <a:defRPr sz="2400">
                <a:solidFill>
                  <a:schemeClr val="dk1"/>
                </a:solidFill>
                <a:latin typeface="Lora"/>
                <a:ea typeface="Lora"/>
                <a:cs typeface="Lora"/>
                <a:sym typeface="Lora"/>
              </a:defRPr>
            </a:lvl3pPr>
            <a:lvl4pPr marL="1828800" lvl="3" indent="-381000" rtl="0">
              <a:spcBef>
                <a:spcPts val="0"/>
              </a:spcBef>
              <a:spcAft>
                <a:spcPts val="0"/>
              </a:spcAft>
              <a:buClr>
                <a:schemeClr val="dk1"/>
              </a:buClr>
              <a:buSzPts val="2400"/>
              <a:buFont typeface="Lora"/>
              <a:buChar char="●"/>
              <a:defRPr sz="2400">
                <a:solidFill>
                  <a:schemeClr val="dk1"/>
                </a:solidFill>
                <a:latin typeface="Lora"/>
                <a:ea typeface="Lora"/>
                <a:cs typeface="Lora"/>
                <a:sym typeface="Lora"/>
              </a:defRPr>
            </a:lvl4pPr>
            <a:lvl5pPr marL="2286000" lvl="4" indent="-381000" rtl="0">
              <a:spcBef>
                <a:spcPts val="0"/>
              </a:spcBef>
              <a:spcAft>
                <a:spcPts val="0"/>
              </a:spcAft>
              <a:buClr>
                <a:schemeClr val="dk1"/>
              </a:buClr>
              <a:buSzPts val="2400"/>
              <a:buFont typeface="Lora"/>
              <a:buChar char="○"/>
              <a:defRPr sz="2400">
                <a:solidFill>
                  <a:schemeClr val="dk1"/>
                </a:solidFill>
                <a:latin typeface="Lora"/>
                <a:ea typeface="Lora"/>
                <a:cs typeface="Lora"/>
                <a:sym typeface="Lora"/>
              </a:defRPr>
            </a:lvl5pPr>
            <a:lvl6pPr marL="2743200" lvl="5" indent="-381000" rtl="0">
              <a:spcBef>
                <a:spcPts val="0"/>
              </a:spcBef>
              <a:spcAft>
                <a:spcPts val="0"/>
              </a:spcAft>
              <a:buClr>
                <a:schemeClr val="dk1"/>
              </a:buClr>
              <a:buSzPts val="2400"/>
              <a:buFont typeface="Lora"/>
              <a:buChar char="■"/>
              <a:defRPr sz="2400">
                <a:solidFill>
                  <a:schemeClr val="dk1"/>
                </a:solidFill>
                <a:latin typeface="Lora"/>
                <a:ea typeface="Lora"/>
                <a:cs typeface="Lora"/>
                <a:sym typeface="Lora"/>
              </a:defRPr>
            </a:lvl6pPr>
            <a:lvl7pPr marL="3200400" lvl="6" indent="-381000" rtl="0">
              <a:spcBef>
                <a:spcPts val="0"/>
              </a:spcBef>
              <a:spcAft>
                <a:spcPts val="0"/>
              </a:spcAft>
              <a:buClr>
                <a:schemeClr val="dk1"/>
              </a:buClr>
              <a:buSzPts val="2400"/>
              <a:buFont typeface="Lora"/>
              <a:buChar char="●"/>
              <a:defRPr sz="2400">
                <a:solidFill>
                  <a:schemeClr val="dk1"/>
                </a:solidFill>
                <a:latin typeface="Lora"/>
                <a:ea typeface="Lora"/>
                <a:cs typeface="Lora"/>
                <a:sym typeface="Lora"/>
              </a:defRPr>
            </a:lvl7pPr>
            <a:lvl8pPr marL="3657600" lvl="7" indent="-381000" rtl="0">
              <a:spcBef>
                <a:spcPts val="0"/>
              </a:spcBef>
              <a:spcAft>
                <a:spcPts val="0"/>
              </a:spcAft>
              <a:buClr>
                <a:schemeClr val="dk1"/>
              </a:buClr>
              <a:buSzPts val="2400"/>
              <a:buFont typeface="Lora"/>
              <a:buChar char="○"/>
              <a:defRPr sz="2400">
                <a:solidFill>
                  <a:schemeClr val="dk1"/>
                </a:solidFill>
                <a:latin typeface="Lora"/>
                <a:ea typeface="Lora"/>
                <a:cs typeface="Lora"/>
                <a:sym typeface="Lora"/>
              </a:defRPr>
            </a:lvl8pPr>
            <a:lvl9pPr marL="4114800" lvl="8" indent="-381000" rtl="0">
              <a:spcBef>
                <a:spcPts val="0"/>
              </a:spcBef>
              <a:spcAft>
                <a:spcPts val="0"/>
              </a:spcAft>
              <a:buClr>
                <a:schemeClr val="dk1"/>
              </a:buClr>
              <a:buSzPts val="2400"/>
              <a:buFont typeface="Lora"/>
              <a:buChar char="■"/>
              <a:defRPr sz="2400">
                <a:solidFill>
                  <a:schemeClr val="dk1"/>
                </a:solidFill>
                <a:latin typeface="Lora"/>
                <a:ea typeface="Lora"/>
                <a:cs typeface="Lora"/>
                <a:sym typeface="Lora"/>
              </a:defRPr>
            </a:lvl9pPr>
          </a:lstStyle>
          <a:p>
            <a:endParaRPr/>
          </a:p>
        </p:txBody>
      </p:sp>
      <p:sp>
        <p:nvSpPr>
          <p:cNvPr id="8" name="Google Shape;8;p1"/>
          <p:cNvSpPr txBox="1">
            <a:spLocks noGrp="1"/>
          </p:cNvSpPr>
          <p:nvPr>
            <p:ph type="sldNum" idx="12"/>
          </p:nvPr>
        </p:nvSpPr>
        <p:spPr>
          <a:xfrm>
            <a:off x="8404384" y="4673651"/>
            <a:ext cx="548700" cy="393600"/>
          </a:xfrm>
          <a:prstGeom prst="rect">
            <a:avLst/>
          </a:prstGeom>
          <a:noFill/>
          <a:ln>
            <a:noFill/>
          </a:ln>
          <a:effectLst>
            <a:outerShdw blurRad="114300" algn="bl" rotWithShape="0">
              <a:srgbClr val="FFFF00"/>
            </a:outerShdw>
          </a:effectLst>
        </p:spPr>
        <p:txBody>
          <a:bodyPr spcFirstLastPara="1" wrap="square" lIns="0" tIns="0" rIns="0" bIns="0" anchor="ctr" anchorCtr="0">
            <a:noAutofit/>
          </a:bodyPr>
          <a:lstStyle>
            <a:lvl1pPr lvl="0" algn="r" rtl="0">
              <a:buNone/>
              <a:defRPr sz="1300">
                <a:solidFill>
                  <a:schemeClr val="accent5"/>
                </a:solidFill>
                <a:latin typeface="Vidaloka"/>
                <a:ea typeface="Vidaloka"/>
                <a:cs typeface="Vidaloka"/>
                <a:sym typeface="Vidaloka"/>
              </a:defRPr>
            </a:lvl1pPr>
            <a:lvl2pPr lvl="1" algn="r" rtl="0">
              <a:buNone/>
              <a:defRPr sz="1300">
                <a:solidFill>
                  <a:schemeClr val="accent5"/>
                </a:solidFill>
                <a:latin typeface="Vidaloka"/>
                <a:ea typeface="Vidaloka"/>
                <a:cs typeface="Vidaloka"/>
                <a:sym typeface="Vidaloka"/>
              </a:defRPr>
            </a:lvl2pPr>
            <a:lvl3pPr lvl="2" algn="r" rtl="0">
              <a:buNone/>
              <a:defRPr sz="1300">
                <a:solidFill>
                  <a:schemeClr val="accent5"/>
                </a:solidFill>
                <a:latin typeface="Vidaloka"/>
                <a:ea typeface="Vidaloka"/>
                <a:cs typeface="Vidaloka"/>
                <a:sym typeface="Vidaloka"/>
              </a:defRPr>
            </a:lvl3pPr>
            <a:lvl4pPr lvl="3" algn="r" rtl="0">
              <a:buNone/>
              <a:defRPr sz="1300">
                <a:solidFill>
                  <a:schemeClr val="accent5"/>
                </a:solidFill>
                <a:latin typeface="Vidaloka"/>
                <a:ea typeface="Vidaloka"/>
                <a:cs typeface="Vidaloka"/>
                <a:sym typeface="Vidaloka"/>
              </a:defRPr>
            </a:lvl4pPr>
            <a:lvl5pPr lvl="4" algn="r" rtl="0">
              <a:buNone/>
              <a:defRPr sz="1300">
                <a:solidFill>
                  <a:schemeClr val="accent5"/>
                </a:solidFill>
                <a:latin typeface="Vidaloka"/>
                <a:ea typeface="Vidaloka"/>
                <a:cs typeface="Vidaloka"/>
                <a:sym typeface="Vidaloka"/>
              </a:defRPr>
            </a:lvl5pPr>
            <a:lvl6pPr lvl="5" algn="r" rtl="0">
              <a:buNone/>
              <a:defRPr sz="1300">
                <a:solidFill>
                  <a:schemeClr val="accent5"/>
                </a:solidFill>
                <a:latin typeface="Vidaloka"/>
                <a:ea typeface="Vidaloka"/>
                <a:cs typeface="Vidaloka"/>
                <a:sym typeface="Vidaloka"/>
              </a:defRPr>
            </a:lvl6pPr>
            <a:lvl7pPr lvl="6" algn="r" rtl="0">
              <a:buNone/>
              <a:defRPr sz="1300">
                <a:solidFill>
                  <a:schemeClr val="accent5"/>
                </a:solidFill>
                <a:latin typeface="Vidaloka"/>
                <a:ea typeface="Vidaloka"/>
                <a:cs typeface="Vidaloka"/>
                <a:sym typeface="Vidaloka"/>
              </a:defRPr>
            </a:lvl7pPr>
            <a:lvl8pPr lvl="7" algn="r" rtl="0">
              <a:buNone/>
              <a:defRPr sz="1300">
                <a:solidFill>
                  <a:schemeClr val="accent5"/>
                </a:solidFill>
                <a:latin typeface="Vidaloka"/>
                <a:ea typeface="Vidaloka"/>
                <a:cs typeface="Vidaloka"/>
                <a:sym typeface="Vidaloka"/>
              </a:defRPr>
            </a:lvl8pPr>
            <a:lvl9pPr lvl="8" algn="r" rtl="0">
              <a:buNone/>
              <a:defRPr sz="1300">
                <a:solidFill>
                  <a:schemeClr val="accent5"/>
                </a:solidFill>
                <a:latin typeface="Vidaloka"/>
                <a:ea typeface="Vidaloka"/>
                <a:cs typeface="Vidaloka"/>
                <a:sym typeface="Vidaloka"/>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612C0EF0-D23B-4C22-AAD7-967E9E61FC46}" type="datetimeFigureOut">
              <a:rPr lang="en-US" smtClean="0"/>
              <a:t>9/28/2022</a:t>
            </a:fld>
            <a:endParaRPr lang="en-US"/>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4DFCAD0B-2463-4A9B-9833-91C3076A84FC}" type="slidenum">
              <a:rPr lang="en-US" smtClean="0"/>
              <a:t>‹#›</a:t>
            </a:fld>
            <a:endParaRPr lang="en-US"/>
          </a:p>
        </p:txBody>
      </p:sp>
    </p:spTree>
    <p:extLst>
      <p:ext uri="{BB962C8B-B14F-4D97-AF65-F5344CB8AC3E}">
        <p14:creationId xmlns:p14="http://schemas.microsoft.com/office/powerpoint/2010/main" val="4102281612"/>
      </p:ext>
    </p:extLst>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image" Target="../media/image10.png"/><Relationship Id="rId1" Type="http://schemas.openxmlformats.org/officeDocument/2006/relationships/slideLayout" Target="../slideLayouts/slideLayout9.xml"/><Relationship Id="rId4" Type="http://schemas.openxmlformats.org/officeDocument/2006/relationships/image" Target="../media/image11.wm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3" Type="http://schemas.openxmlformats.org/officeDocument/2006/relationships/image" Target="../media/image12.wmf"/><Relationship Id="rId7" Type="http://schemas.openxmlformats.org/officeDocument/2006/relationships/image" Target="../media/image14.wmf"/><Relationship Id="rId2" Type="http://schemas.openxmlformats.org/officeDocument/2006/relationships/oleObject" Target="../embeddings/oleObject2.bin"/><Relationship Id="rId1" Type="http://schemas.openxmlformats.org/officeDocument/2006/relationships/slideLayout" Target="../slideLayouts/slideLayout17.xml"/><Relationship Id="rId6" Type="http://schemas.openxmlformats.org/officeDocument/2006/relationships/oleObject" Target="../embeddings/oleObject4.bin"/><Relationship Id="rId5" Type="http://schemas.openxmlformats.org/officeDocument/2006/relationships/image" Target="../media/image13.wmf"/><Relationship Id="rId4" Type="http://schemas.openxmlformats.org/officeDocument/2006/relationships/oleObject" Target="../embeddings/oleObject3.bin"/></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1.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17.xml"/></Relationships>
</file>

<file path=ppt/slides/_rels/slide32.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19.emf"/><Relationship Id="rId1" Type="http://schemas.openxmlformats.org/officeDocument/2006/relationships/slideLayout" Target="../slideLayouts/slideLayout1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7"/>
        <p:cNvGrpSpPr/>
        <p:nvPr/>
      </p:nvGrpSpPr>
      <p:grpSpPr>
        <a:xfrm>
          <a:off x="0" y="0"/>
          <a:ext cx="0" cy="0"/>
          <a:chOff x="0" y="0"/>
          <a:chExt cx="0" cy="0"/>
        </a:xfrm>
      </p:grpSpPr>
      <p:sp>
        <p:nvSpPr>
          <p:cNvPr id="48" name="Google Shape;48;p12"/>
          <p:cNvSpPr txBox="1">
            <a:spLocks noGrp="1"/>
          </p:cNvSpPr>
          <p:nvPr>
            <p:ph type="ctrTitle"/>
          </p:nvPr>
        </p:nvSpPr>
        <p:spPr>
          <a:xfrm>
            <a:off x="460189" y="1318383"/>
            <a:ext cx="4230600" cy="1253367"/>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US" dirty="0"/>
              <a:t>Module</a:t>
            </a:r>
            <a:r>
              <a:rPr lang="en" dirty="0"/>
              <a:t> - 5</a:t>
            </a:r>
            <a:endParaRPr dirty="0"/>
          </a:p>
        </p:txBody>
      </p:sp>
      <p:sp>
        <p:nvSpPr>
          <p:cNvPr id="2" name="Google Shape;48;p12">
            <a:extLst>
              <a:ext uri="{FF2B5EF4-FFF2-40B4-BE49-F238E27FC236}">
                <a16:creationId xmlns:a16="http://schemas.microsoft.com/office/drawing/2014/main" id="{B6D00E68-C9B2-C51C-D2DE-58D3E7A383D6}"/>
              </a:ext>
            </a:extLst>
          </p:cNvPr>
          <p:cNvSpPr txBox="1">
            <a:spLocks/>
          </p:cNvSpPr>
          <p:nvPr/>
        </p:nvSpPr>
        <p:spPr>
          <a:xfrm>
            <a:off x="147050" y="2195389"/>
            <a:ext cx="4856878" cy="1253367"/>
          </a:xfrm>
          <a:prstGeom prst="rect">
            <a:avLst/>
          </a:prstGeom>
          <a:noFill/>
          <a:ln>
            <a:noFill/>
          </a:ln>
          <a:effectLst>
            <a:outerShdw blurRad="142875" algn="bl" rotWithShape="0">
              <a:srgbClr val="0072FF"/>
            </a:outerShdw>
          </a:effectLst>
        </p:spPr>
        <p:txBody>
          <a:bodyPr spcFirstLastPara="1" wrap="square" lIns="0" tIns="0" rIns="0" bIns="0" anchor="ctr" anchorCtr="0">
            <a:noAutofit/>
          </a:bodyPr>
          <a:lstStyle>
            <a:defPPr marR="0" lvl="0" algn="l" rtl="0">
              <a:lnSpc>
                <a:spcPct val="100000"/>
              </a:lnSpc>
              <a:spcBef>
                <a:spcPts val="0"/>
              </a:spcBef>
              <a:spcAft>
                <a:spcPts val="0"/>
              </a:spcAft>
            </a:defPPr>
            <a:lvl1pPr marL="0" marR="0" lvl="0" indent="0" algn="l" rtl="0">
              <a:lnSpc>
                <a:spcPct val="80000"/>
              </a:lnSpc>
              <a:spcBef>
                <a:spcPts val="0"/>
              </a:spcBef>
              <a:spcAft>
                <a:spcPts val="0"/>
              </a:spcAft>
              <a:buClr>
                <a:schemeClr val="dk1"/>
              </a:buClr>
              <a:buSzPts val="5200"/>
              <a:buFont typeface="Vidaloka"/>
              <a:buNone/>
              <a:defRPr sz="5200" b="0" i="0" u="none" strike="noStrike" cap="none">
                <a:solidFill>
                  <a:schemeClr val="dk1"/>
                </a:solidFill>
                <a:latin typeface="Vidaloka"/>
                <a:ea typeface="Vidaloka"/>
                <a:cs typeface="Vidaloka"/>
                <a:sym typeface="Vidaloka"/>
              </a:defRPr>
            </a:lvl1pPr>
            <a:lvl2pPr marR="0" lvl="1" algn="l" rtl="0">
              <a:lnSpc>
                <a:spcPct val="80000"/>
              </a:lnSpc>
              <a:spcBef>
                <a:spcPts val="0"/>
              </a:spcBef>
              <a:spcAft>
                <a:spcPts val="0"/>
              </a:spcAft>
              <a:buClr>
                <a:schemeClr val="dk1"/>
              </a:buClr>
              <a:buSzPts val="5200"/>
              <a:buFont typeface="Vidaloka"/>
              <a:buNone/>
              <a:defRPr sz="5200" b="0" i="0" u="none" strike="noStrike" cap="none">
                <a:solidFill>
                  <a:schemeClr val="dk1"/>
                </a:solidFill>
                <a:latin typeface="Vidaloka"/>
                <a:ea typeface="Vidaloka"/>
                <a:cs typeface="Vidaloka"/>
                <a:sym typeface="Vidaloka"/>
              </a:defRPr>
            </a:lvl2pPr>
            <a:lvl3pPr marR="0" lvl="2" algn="l" rtl="0">
              <a:lnSpc>
                <a:spcPct val="80000"/>
              </a:lnSpc>
              <a:spcBef>
                <a:spcPts val="0"/>
              </a:spcBef>
              <a:spcAft>
                <a:spcPts val="0"/>
              </a:spcAft>
              <a:buClr>
                <a:schemeClr val="dk1"/>
              </a:buClr>
              <a:buSzPts val="5200"/>
              <a:buFont typeface="Vidaloka"/>
              <a:buNone/>
              <a:defRPr sz="5200" b="0" i="0" u="none" strike="noStrike" cap="none">
                <a:solidFill>
                  <a:schemeClr val="dk1"/>
                </a:solidFill>
                <a:latin typeface="Vidaloka"/>
                <a:ea typeface="Vidaloka"/>
                <a:cs typeface="Vidaloka"/>
                <a:sym typeface="Vidaloka"/>
              </a:defRPr>
            </a:lvl3pPr>
            <a:lvl4pPr marR="0" lvl="3" algn="l" rtl="0">
              <a:lnSpc>
                <a:spcPct val="80000"/>
              </a:lnSpc>
              <a:spcBef>
                <a:spcPts val="0"/>
              </a:spcBef>
              <a:spcAft>
                <a:spcPts val="0"/>
              </a:spcAft>
              <a:buClr>
                <a:schemeClr val="dk1"/>
              </a:buClr>
              <a:buSzPts val="5200"/>
              <a:buFont typeface="Vidaloka"/>
              <a:buNone/>
              <a:defRPr sz="5200" b="0" i="0" u="none" strike="noStrike" cap="none">
                <a:solidFill>
                  <a:schemeClr val="dk1"/>
                </a:solidFill>
                <a:latin typeface="Vidaloka"/>
                <a:ea typeface="Vidaloka"/>
                <a:cs typeface="Vidaloka"/>
                <a:sym typeface="Vidaloka"/>
              </a:defRPr>
            </a:lvl4pPr>
            <a:lvl5pPr marR="0" lvl="4" algn="l" rtl="0">
              <a:lnSpc>
                <a:spcPct val="80000"/>
              </a:lnSpc>
              <a:spcBef>
                <a:spcPts val="0"/>
              </a:spcBef>
              <a:spcAft>
                <a:spcPts val="0"/>
              </a:spcAft>
              <a:buClr>
                <a:schemeClr val="dk1"/>
              </a:buClr>
              <a:buSzPts val="5200"/>
              <a:buFont typeface="Vidaloka"/>
              <a:buNone/>
              <a:defRPr sz="5200" b="0" i="0" u="none" strike="noStrike" cap="none">
                <a:solidFill>
                  <a:schemeClr val="dk1"/>
                </a:solidFill>
                <a:latin typeface="Vidaloka"/>
                <a:ea typeface="Vidaloka"/>
                <a:cs typeface="Vidaloka"/>
                <a:sym typeface="Vidaloka"/>
              </a:defRPr>
            </a:lvl5pPr>
            <a:lvl6pPr marR="0" lvl="5" algn="l" rtl="0">
              <a:lnSpc>
                <a:spcPct val="80000"/>
              </a:lnSpc>
              <a:spcBef>
                <a:spcPts val="0"/>
              </a:spcBef>
              <a:spcAft>
                <a:spcPts val="0"/>
              </a:spcAft>
              <a:buClr>
                <a:schemeClr val="dk1"/>
              </a:buClr>
              <a:buSzPts val="5200"/>
              <a:buFont typeface="Vidaloka"/>
              <a:buNone/>
              <a:defRPr sz="5200" b="0" i="0" u="none" strike="noStrike" cap="none">
                <a:solidFill>
                  <a:schemeClr val="dk1"/>
                </a:solidFill>
                <a:latin typeface="Vidaloka"/>
                <a:ea typeface="Vidaloka"/>
                <a:cs typeface="Vidaloka"/>
                <a:sym typeface="Vidaloka"/>
              </a:defRPr>
            </a:lvl6pPr>
            <a:lvl7pPr marR="0" lvl="6" algn="l" rtl="0">
              <a:lnSpc>
                <a:spcPct val="80000"/>
              </a:lnSpc>
              <a:spcBef>
                <a:spcPts val="0"/>
              </a:spcBef>
              <a:spcAft>
                <a:spcPts val="0"/>
              </a:spcAft>
              <a:buClr>
                <a:schemeClr val="dk1"/>
              </a:buClr>
              <a:buSzPts val="5200"/>
              <a:buFont typeface="Vidaloka"/>
              <a:buNone/>
              <a:defRPr sz="5200" b="0" i="0" u="none" strike="noStrike" cap="none">
                <a:solidFill>
                  <a:schemeClr val="dk1"/>
                </a:solidFill>
                <a:latin typeface="Vidaloka"/>
                <a:ea typeface="Vidaloka"/>
                <a:cs typeface="Vidaloka"/>
                <a:sym typeface="Vidaloka"/>
              </a:defRPr>
            </a:lvl7pPr>
            <a:lvl8pPr marR="0" lvl="7" algn="l" rtl="0">
              <a:lnSpc>
                <a:spcPct val="80000"/>
              </a:lnSpc>
              <a:spcBef>
                <a:spcPts val="0"/>
              </a:spcBef>
              <a:spcAft>
                <a:spcPts val="0"/>
              </a:spcAft>
              <a:buClr>
                <a:schemeClr val="dk1"/>
              </a:buClr>
              <a:buSzPts val="5200"/>
              <a:buFont typeface="Vidaloka"/>
              <a:buNone/>
              <a:defRPr sz="5200" b="0" i="0" u="none" strike="noStrike" cap="none">
                <a:solidFill>
                  <a:schemeClr val="dk1"/>
                </a:solidFill>
                <a:latin typeface="Vidaloka"/>
                <a:ea typeface="Vidaloka"/>
                <a:cs typeface="Vidaloka"/>
                <a:sym typeface="Vidaloka"/>
              </a:defRPr>
            </a:lvl8pPr>
            <a:lvl9pPr marR="0" lvl="8" algn="l" rtl="0">
              <a:lnSpc>
                <a:spcPct val="80000"/>
              </a:lnSpc>
              <a:spcBef>
                <a:spcPts val="0"/>
              </a:spcBef>
              <a:spcAft>
                <a:spcPts val="0"/>
              </a:spcAft>
              <a:buClr>
                <a:schemeClr val="dk1"/>
              </a:buClr>
              <a:buSzPts val="5200"/>
              <a:buFont typeface="Vidaloka"/>
              <a:buNone/>
              <a:defRPr sz="5200" b="0" i="0" u="none" strike="noStrike" cap="none">
                <a:solidFill>
                  <a:schemeClr val="dk1"/>
                </a:solidFill>
                <a:latin typeface="Vidaloka"/>
                <a:ea typeface="Vidaloka"/>
                <a:cs typeface="Vidaloka"/>
                <a:sym typeface="Vidaloka"/>
              </a:defRPr>
            </a:lvl9pPr>
          </a:lstStyle>
          <a:p>
            <a:pPr algn="ctr">
              <a:lnSpc>
                <a:spcPct val="150000"/>
              </a:lnSpc>
            </a:pPr>
            <a:r>
              <a:rPr lang="en-US" sz="3200" dirty="0">
                <a:solidFill>
                  <a:srgbClr val="FFC000"/>
                </a:solidFill>
              </a:rPr>
              <a:t>Materials and Modelling</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4" name="Google Shape;104;p19"/>
          <p:cNvSpPr txBox="1">
            <a:spLocks noGrp="1"/>
          </p:cNvSpPr>
          <p:nvPr>
            <p:ph type="sldNum" idx="12"/>
          </p:nvPr>
        </p:nvSpPr>
        <p:spPr>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10</a:t>
            </a:fld>
            <a:endParaRPr/>
          </a:p>
        </p:txBody>
      </p:sp>
      <p:sp>
        <p:nvSpPr>
          <p:cNvPr id="3" name="TextBox 2">
            <a:extLst>
              <a:ext uri="{FF2B5EF4-FFF2-40B4-BE49-F238E27FC236}">
                <a16:creationId xmlns:a16="http://schemas.microsoft.com/office/drawing/2014/main" id="{78474218-D0D2-065B-A2FB-177DC050A6D4}"/>
              </a:ext>
            </a:extLst>
          </p:cNvPr>
          <p:cNvSpPr txBox="1"/>
          <p:nvPr/>
        </p:nvSpPr>
        <p:spPr>
          <a:xfrm>
            <a:off x="190916" y="331296"/>
            <a:ext cx="5769617" cy="4480907"/>
          </a:xfrm>
          <a:prstGeom prst="rect">
            <a:avLst/>
          </a:prstGeom>
          <a:noFill/>
        </p:spPr>
        <p:txBody>
          <a:bodyPr wrap="square">
            <a:spAutoFit/>
          </a:bodyPr>
          <a:lstStyle/>
          <a:p>
            <a:pPr marL="285750" indent="-285750" algn="just">
              <a:lnSpc>
                <a:spcPct val="150000"/>
              </a:lnSpc>
              <a:buClr>
                <a:schemeClr val="tx1"/>
              </a:buClr>
              <a:buFont typeface="Arial" panose="020B0604020202020204" pitchFamily="34" charset="0"/>
              <a:buChar char="•"/>
            </a:pPr>
            <a:r>
              <a:rPr lang="en-US" sz="1600" dirty="0">
                <a:solidFill>
                  <a:schemeClr val="tx1"/>
                </a:solidFill>
                <a:latin typeface="Calisto MT" panose="02040603050505030304" pitchFamily="18" charset="0"/>
              </a:rPr>
              <a:t>Cast iron is basically an alloy of iron and carbon and is obtained by re-melting pig iron with coke, limestone and steel scrap in a furnace known as cupola. </a:t>
            </a:r>
          </a:p>
          <a:p>
            <a:pPr marL="285750" indent="-285750" algn="just">
              <a:lnSpc>
                <a:spcPct val="150000"/>
              </a:lnSpc>
              <a:buClr>
                <a:schemeClr val="tx1"/>
              </a:buClr>
              <a:buFont typeface="Arial" panose="020B0604020202020204" pitchFamily="34" charset="0"/>
              <a:buChar char="•"/>
            </a:pPr>
            <a:r>
              <a:rPr lang="en-US" sz="1600" dirty="0">
                <a:solidFill>
                  <a:schemeClr val="tx1"/>
                </a:solidFill>
                <a:latin typeface="Calisto MT" panose="02040603050505030304" pitchFamily="18" charset="0"/>
              </a:rPr>
              <a:t>The carbon content in cast iron varies from 1.7% to 6.67%. </a:t>
            </a:r>
          </a:p>
          <a:p>
            <a:pPr marL="285750" indent="-285750" algn="just">
              <a:lnSpc>
                <a:spcPct val="150000"/>
              </a:lnSpc>
              <a:buClr>
                <a:schemeClr val="tx1"/>
              </a:buClr>
              <a:buFont typeface="Arial" panose="020B0604020202020204" pitchFamily="34" charset="0"/>
              <a:buChar char="•"/>
            </a:pPr>
            <a:r>
              <a:rPr lang="en-US" sz="1600" dirty="0">
                <a:solidFill>
                  <a:schemeClr val="tx1"/>
                </a:solidFill>
                <a:latin typeface="Calisto MT" panose="02040603050505030304" pitchFamily="18" charset="0"/>
              </a:rPr>
              <a:t>It also contains small amounts of silicon, manganese, phosphorus and Sulphur in form of impurities elements.</a:t>
            </a:r>
          </a:p>
          <a:p>
            <a:pPr marL="285750" indent="-285750" algn="just">
              <a:lnSpc>
                <a:spcPct val="150000"/>
              </a:lnSpc>
              <a:buClr>
                <a:schemeClr val="tx1"/>
              </a:buClr>
              <a:buFont typeface="Arial" panose="020B0604020202020204" pitchFamily="34" charset="0"/>
              <a:buChar char="•"/>
            </a:pPr>
            <a:r>
              <a:rPr lang="en-US" sz="1600" dirty="0">
                <a:solidFill>
                  <a:schemeClr val="tx1"/>
                </a:solidFill>
                <a:latin typeface="Calisto MT" panose="02040603050505030304" pitchFamily="18" charset="0"/>
              </a:rPr>
              <a:t>Cast iron is very brittle and weak in tension and therefore it cannot be used for making bolts and machine parts which are liable to tension. Since the cast iron is a brittle material and therefore, it cannot be used in those parts of machines which are subjected to shocks.</a:t>
            </a:r>
          </a:p>
          <a:p>
            <a:pPr marL="285750" indent="-285750" algn="just">
              <a:lnSpc>
                <a:spcPct val="150000"/>
              </a:lnSpc>
              <a:buClr>
                <a:schemeClr val="tx1"/>
              </a:buClr>
              <a:buFont typeface="Arial" panose="020B0604020202020204" pitchFamily="34" charset="0"/>
              <a:buChar char="•"/>
            </a:pPr>
            <a:endParaRPr lang="en-US" sz="1600" dirty="0">
              <a:solidFill>
                <a:schemeClr val="tx1"/>
              </a:solidFill>
              <a:latin typeface="Calisto MT" panose="02040603050505030304" pitchFamily="18" charset="0"/>
            </a:endParaRPr>
          </a:p>
        </p:txBody>
      </p:sp>
    </p:spTree>
    <p:extLst>
      <p:ext uri="{BB962C8B-B14F-4D97-AF65-F5344CB8AC3E}">
        <p14:creationId xmlns:p14="http://schemas.microsoft.com/office/powerpoint/2010/main" val="3851118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4" name="Google Shape;104;p19"/>
          <p:cNvSpPr txBox="1">
            <a:spLocks noGrp="1"/>
          </p:cNvSpPr>
          <p:nvPr>
            <p:ph type="sldNum" idx="12"/>
          </p:nvPr>
        </p:nvSpPr>
        <p:spPr>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11</a:t>
            </a:fld>
            <a:endParaRPr/>
          </a:p>
        </p:txBody>
      </p:sp>
      <p:sp>
        <p:nvSpPr>
          <p:cNvPr id="3" name="TextBox 2">
            <a:extLst>
              <a:ext uri="{FF2B5EF4-FFF2-40B4-BE49-F238E27FC236}">
                <a16:creationId xmlns:a16="http://schemas.microsoft.com/office/drawing/2014/main" id="{78474218-D0D2-065B-A2FB-177DC050A6D4}"/>
              </a:ext>
            </a:extLst>
          </p:cNvPr>
          <p:cNvSpPr txBox="1"/>
          <p:nvPr/>
        </p:nvSpPr>
        <p:spPr>
          <a:xfrm>
            <a:off x="451557" y="430268"/>
            <a:ext cx="5204177" cy="3372911"/>
          </a:xfrm>
          <a:prstGeom prst="rect">
            <a:avLst/>
          </a:prstGeom>
          <a:noFill/>
        </p:spPr>
        <p:txBody>
          <a:bodyPr wrap="square">
            <a:spAutoFit/>
          </a:bodyPr>
          <a:lstStyle/>
          <a:p>
            <a:pPr marL="285750" indent="-285750" algn="just">
              <a:lnSpc>
                <a:spcPct val="150000"/>
              </a:lnSpc>
              <a:buClr>
                <a:schemeClr val="tx1"/>
              </a:buClr>
              <a:buFont typeface="Arial" panose="020B0604020202020204" pitchFamily="34" charset="0"/>
              <a:buChar char="•"/>
            </a:pPr>
            <a:r>
              <a:rPr lang="en-US" sz="1600" dirty="0">
                <a:solidFill>
                  <a:schemeClr val="tx1"/>
                </a:solidFill>
                <a:latin typeface="Calisto MT" panose="02040603050505030304" pitchFamily="18" charset="0"/>
              </a:rPr>
              <a:t>It has low cost, good casting characteristics, high compressive strength, high wear resistance and excellent machinability. </a:t>
            </a:r>
          </a:p>
          <a:p>
            <a:pPr marL="285750" indent="-285750" algn="just">
              <a:lnSpc>
                <a:spcPct val="150000"/>
              </a:lnSpc>
              <a:buClr>
                <a:schemeClr val="tx1"/>
              </a:buClr>
              <a:buFont typeface="Arial" panose="020B0604020202020204" pitchFamily="34" charset="0"/>
              <a:buChar char="•"/>
            </a:pPr>
            <a:r>
              <a:rPr lang="en-US" sz="1600" dirty="0">
                <a:solidFill>
                  <a:schemeClr val="tx1"/>
                </a:solidFill>
                <a:latin typeface="Calisto MT" panose="02040603050505030304" pitchFamily="18" charset="0"/>
              </a:rPr>
              <a:t>These properties make it a valuable material for engineering purposes. Its tensile strength varies from 100 to 200 MPa, compressive strength from 400 to 1000 MPa and shear strength is 120 MPa. </a:t>
            </a:r>
          </a:p>
          <a:p>
            <a:pPr marL="285750" indent="-285750" algn="just">
              <a:lnSpc>
                <a:spcPct val="150000"/>
              </a:lnSpc>
              <a:buClr>
                <a:schemeClr val="tx1"/>
              </a:buClr>
              <a:buFont typeface="Arial" panose="020B0604020202020204" pitchFamily="34" charset="0"/>
              <a:buChar char="•"/>
            </a:pPr>
            <a:r>
              <a:rPr lang="en-US" sz="1600" dirty="0">
                <a:solidFill>
                  <a:schemeClr val="tx1"/>
                </a:solidFill>
                <a:latin typeface="Calisto MT" panose="02040603050505030304" pitchFamily="18" charset="0"/>
              </a:rPr>
              <a:t>The compressive strength of cast iron is much greater than the tensile strength.</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0-#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1"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pic>
        <p:nvPicPr>
          <p:cNvPr id="120" name="Google Shape;120;p21"/>
          <p:cNvPicPr preferRelativeResize="0"/>
          <p:nvPr/>
        </p:nvPicPr>
        <p:blipFill rotWithShape="1">
          <a:blip r:embed="rId3">
            <a:alphaModFix/>
          </a:blip>
          <a:srcRect l="8934" r="8943"/>
          <a:stretch/>
        </p:blipFill>
        <p:spPr>
          <a:xfrm>
            <a:off x="4572000" y="0"/>
            <a:ext cx="4572000" cy="5143499"/>
          </a:xfrm>
          <a:prstGeom prst="rect">
            <a:avLst/>
          </a:prstGeom>
          <a:noFill/>
          <a:ln>
            <a:noFill/>
          </a:ln>
        </p:spPr>
      </p:pic>
      <p:sp>
        <p:nvSpPr>
          <p:cNvPr id="121" name="Google Shape;121;p21"/>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12</a:t>
            </a:fld>
            <a:endParaRPr/>
          </a:p>
        </p:txBody>
      </p:sp>
      <p:sp>
        <p:nvSpPr>
          <p:cNvPr id="5" name="Text Placeholder 4">
            <a:extLst>
              <a:ext uri="{FF2B5EF4-FFF2-40B4-BE49-F238E27FC236}">
                <a16:creationId xmlns:a16="http://schemas.microsoft.com/office/drawing/2014/main" id="{ED4BBCB7-AC73-06B6-9CF5-9747D26475BF}"/>
              </a:ext>
            </a:extLst>
          </p:cNvPr>
          <p:cNvSpPr>
            <a:spLocks noGrp="1"/>
          </p:cNvSpPr>
          <p:nvPr>
            <p:ph type="body" idx="1"/>
          </p:nvPr>
        </p:nvSpPr>
        <p:spPr>
          <a:xfrm>
            <a:off x="285044" y="163520"/>
            <a:ext cx="2283011" cy="587741"/>
          </a:xfrm>
        </p:spPr>
        <p:txBody>
          <a:bodyPr/>
          <a:lstStyle/>
          <a:p>
            <a:pPr marL="101600" indent="0">
              <a:buNone/>
            </a:pPr>
            <a:r>
              <a:rPr lang="en-US" dirty="0"/>
              <a:t>Grey cast iron</a:t>
            </a:r>
          </a:p>
        </p:txBody>
      </p:sp>
      <p:sp>
        <p:nvSpPr>
          <p:cNvPr id="7" name="TextBox 6">
            <a:extLst>
              <a:ext uri="{FF2B5EF4-FFF2-40B4-BE49-F238E27FC236}">
                <a16:creationId xmlns:a16="http://schemas.microsoft.com/office/drawing/2014/main" id="{9748A58F-89CF-50CB-896D-F02307ACDAA3}"/>
              </a:ext>
            </a:extLst>
          </p:cNvPr>
          <p:cNvSpPr txBox="1"/>
          <p:nvPr/>
        </p:nvSpPr>
        <p:spPr>
          <a:xfrm>
            <a:off x="285044" y="848913"/>
            <a:ext cx="4286956" cy="3609193"/>
          </a:xfrm>
          <a:prstGeom prst="rect">
            <a:avLst/>
          </a:prstGeom>
          <a:noFill/>
        </p:spPr>
        <p:txBody>
          <a:bodyPr wrap="square">
            <a:spAutoFit/>
          </a:bodyPr>
          <a:lstStyle/>
          <a:p>
            <a:pPr algn="just">
              <a:lnSpc>
                <a:spcPct val="150000"/>
              </a:lnSpc>
            </a:pPr>
            <a:r>
              <a:rPr lang="en-US" dirty="0">
                <a:solidFill>
                  <a:srgbClr val="FFFF00"/>
                </a:solidFill>
                <a:latin typeface="Calisto MT" panose="02040603050505030304" pitchFamily="18" charset="0"/>
              </a:rPr>
              <a:t>Grey cast iron is grey in color which is due to the carbon being principally in the form of graphite (C in free form in iron). It contains:</a:t>
            </a:r>
          </a:p>
          <a:p>
            <a:pPr algn="just">
              <a:lnSpc>
                <a:spcPct val="150000"/>
              </a:lnSpc>
            </a:pPr>
            <a:r>
              <a:rPr lang="en-US" dirty="0">
                <a:solidFill>
                  <a:schemeClr val="accent6">
                    <a:lumMod val="40000"/>
                    <a:lumOff val="60000"/>
                  </a:schemeClr>
                </a:solidFill>
                <a:latin typeface="Calisto MT" panose="02040603050505030304" pitchFamily="18" charset="0"/>
              </a:rPr>
              <a:t>C = 2.5 to 3.8%.</a:t>
            </a:r>
          </a:p>
          <a:p>
            <a:pPr algn="just">
              <a:lnSpc>
                <a:spcPct val="150000"/>
              </a:lnSpc>
            </a:pPr>
            <a:r>
              <a:rPr lang="en-US" dirty="0">
                <a:solidFill>
                  <a:schemeClr val="accent6">
                    <a:lumMod val="40000"/>
                    <a:lumOff val="60000"/>
                  </a:schemeClr>
                </a:solidFill>
                <a:latin typeface="Calisto MT" panose="02040603050505030304" pitchFamily="18" charset="0"/>
              </a:rPr>
              <a:t>Si = 1.1 to 2.8 %</a:t>
            </a:r>
          </a:p>
          <a:p>
            <a:pPr algn="just">
              <a:lnSpc>
                <a:spcPct val="150000"/>
              </a:lnSpc>
            </a:pPr>
            <a:r>
              <a:rPr lang="en-US" dirty="0">
                <a:solidFill>
                  <a:schemeClr val="accent6">
                    <a:lumMod val="40000"/>
                    <a:lumOff val="60000"/>
                  </a:schemeClr>
                </a:solidFill>
                <a:latin typeface="Calisto MT" panose="02040603050505030304" pitchFamily="18" charset="0"/>
              </a:rPr>
              <a:t>Mn = 0.4 to 1.0%</a:t>
            </a:r>
          </a:p>
          <a:p>
            <a:pPr algn="just">
              <a:lnSpc>
                <a:spcPct val="150000"/>
              </a:lnSpc>
            </a:pPr>
            <a:r>
              <a:rPr lang="en-US" dirty="0">
                <a:solidFill>
                  <a:schemeClr val="accent6">
                    <a:lumMod val="40000"/>
                    <a:lumOff val="60000"/>
                  </a:schemeClr>
                </a:solidFill>
                <a:latin typeface="Calisto MT" panose="02040603050505030304" pitchFamily="18" charset="0"/>
              </a:rPr>
              <a:t>P = less than 0.15%</a:t>
            </a:r>
          </a:p>
          <a:p>
            <a:pPr algn="just">
              <a:lnSpc>
                <a:spcPct val="150000"/>
              </a:lnSpc>
            </a:pPr>
            <a:r>
              <a:rPr lang="en-US" dirty="0">
                <a:solidFill>
                  <a:schemeClr val="accent6">
                    <a:lumMod val="40000"/>
                    <a:lumOff val="60000"/>
                  </a:schemeClr>
                </a:solidFill>
                <a:latin typeface="Calisto MT" panose="02040603050505030304" pitchFamily="18" charset="0"/>
              </a:rPr>
              <a:t>S = less than 0.1%</a:t>
            </a:r>
          </a:p>
          <a:p>
            <a:pPr algn="just">
              <a:lnSpc>
                <a:spcPct val="150000"/>
              </a:lnSpc>
            </a:pPr>
            <a:r>
              <a:rPr lang="en-US" dirty="0">
                <a:solidFill>
                  <a:schemeClr val="accent6">
                    <a:lumMod val="40000"/>
                    <a:lumOff val="60000"/>
                  </a:schemeClr>
                </a:solidFill>
                <a:latin typeface="Calisto MT" panose="02040603050505030304" pitchFamily="18" charset="0"/>
              </a:rPr>
              <a:t>Fe = Remaining</a:t>
            </a:r>
          </a:p>
          <a:p>
            <a:pPr algn="just">
              <a:lnSpc>
                <a:spcPct val="150000"/>
              </a:lnSpc>
            </a:pPr>
            <a:r>
              <a:rPr lang="en-US" dirty="0">
                <a:solidFill>
                  <a:srgbClr val="FFFF00"/>
                </a:solidFill>
                <a:latin typeface="Calisto MT" panose="02040603050505030304" pitchFamily="18" charset="0"/>
              </a:rPr>
              <a:t>It is produced in cupola furnace by refining or pig iron.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7">
                                            <p:txEl>
                                              <p:pRg st="0" end="0"/>
                                            </p:txEl>
                                          </p:spTgt>
                                        </p:tgtEl>
                                        <p:attrNameLst>
                                          <p:attrName>style.visibility</p:attrName>
                                        </p:attrNameLst>
                                      </p:cBhvr>
                                      <p:to>
                                        <p:strVal val="visible"/>
                                      </p:to>
                                    </p:set>
                                    <p:anim calcmode="lin" valueType="num">
                                      <p:cBhvr additive="base">
                                        <p:cTn id="13" dur="500" fill="hold"/>
                                        <p:tgtEl>
                                          <p:spTgt spid="7">
                                            <p:txEl>
                                              <p:pRg st="0" end="0"/>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7">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7">
                                            <p:txEl>
                                              <p:pRg st="1" end="1"/>
                                            </p:txEl>
                                          </p:spTgt>
                                        </p:tgtEl>
                                        <p:attrNameLst>
                                          <p:attrName>style.visibility</p:attrName>
                                        </p:attrNameLst>
                                      </p:cBhvr>
                                      <p:to>
                                        <p:strVal val="visible"/>
                                      </p:to>
                                    </p:set>
                                    <p:anim calcmode="lin" valueType="num">
                                      <p:cBhvr additive="base">
                                        <p:cTn id="19" dur="500" fill="hold"/>
                                        <p:tgtEl>
                                          <p:spTgt spid="7">
                                            <p:txEl>
                                              <p:pRg st="1" end="1"/>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7">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7">
                                            <p:txEl>
                                              <p:pRg st="2" end="2"/>
                                            </p:txEl>
                                          </p:spTgt>
                                        </p:tgtEl>
                                        <p:attrNameLst>
                                          <p:attrName>style.visibility</p:attrName>
                                        </p:attrNameLst>
                                      </p:cBhvr>
                                      <p:to>
                                        <p:strVal val="visible"/>
                                      </p:to>
                                    </p:set>
                                    <p:anim calcmode="lin" valueType="num">
                                      <p:cBhvr additive="base">
                                        <p:cTn id="25" dur="500" fill="hold"/>
                                        <p:tgtEl>
                                          <p:spTgt spid="7">
                                            <p:txEl>
                                              <p:pRg st="2" end="2"/>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7">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7">
                                            <p:txEl>
                                              <p:pRg st="3" end="3"/>
                                            </p:txEl>
                                          </p:spTgt>
                                        </p:tgtEl>
                                        <p:attrNameLst>
                                          <p:attrName>style.visibility</p:attrName>
                                        </p:attrNameLst>
                                      </p:cBhvr>
                                      <p:to>
                                        <p:strVal val="visible"/>
                                      </p:to>
                                    </p:set>
                                    <p:anim calcmode="lin" valueType="num">
                                      <p:cBhvr additive="base">
                                        <p:cTn id="31" dur="500" fill="hold"/>
                                        <p:tgtEl>
                                          <p:spTgt spid="7">
                                            <p:txEl>
                                              <p:pRg st="3" end="3"/>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7">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7">
                                            <p:txEl>
                                              <p:pRg st="4" end="4"/>
                                            </p:txEl>
                                          </p:spTgt>
                                        </p:tgtEl>
                                        <p:attrNameLst>
                                          <p:attrName>style.visibility</p:attrName>
                                        </p:attrNameLst>
                                      </p:cBhvr>
                                      <p:to>
                                        <p:strVal val="visible"/>
                                      </p:to>
                                    </p:set>
                                    <p:anim calcmode="lin" valueType="num">
                                      <p:cBhvr additive="base">
                                        <p:cTn id="37" dur="500" fill="hold"/>
                                        <p:tgtEl>
                                          <p:spTgt spid="7">
                                            <p:txEl>
                                              <p:pRg st="4" end="4"/>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7">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grpId="0" nodeType="clickEffect">
                                  <p:stCondLst>
                                    <p:cond delay="0"/>
                                  </p:stCondLst>
                                  <p:childTnLst>
                                    <p:set>
                                      <p:cBhvr>
                                        <p:cTn id="42" dur="1" fill="hold">
                                          <p:stCondLst>
                                            <p:cond delay="0"/>
                                          </p:stCondLst>
                                        </p:cTn>
                                        <p:tgtEl>
                                          <p:spTgt spid="7">
                                            <p:txEl>
                                              <p:pRg st="5" end="5"/>
                                            </p:txEl>
                                          </p:spTgt>
                                        </p:tgtEl>
                                        <p:attrNameLst>
                                          <p:attrName>style.visibility</p:attrName>
                                        </p:attrNameLst>
                                      </p:cBhvr>
                                      <p:to>
                                        <p:strVal val="visible"/>
                                      </p:to>
                                    </p:set>
                                    <p:anim calcmode="lin" valueType="num">
                                      <p:cBhvr additive="base">
                                        <p:cTn id="43" dur="500" fill="hold"/>
                                        <p:tgtEl>
                                          <p:spTgt spid="7">
                                            <p:txEl>
                                              <p:pRg st="5" end="5"/>
                                            </p:txEl>
                                          </p:spTgt>
                                        </p:tgtEl>
                                        <p:attrNameLst>
                                          <p:attrName>ppt_x</p:attrName>
                                        </p:attrNameLst>
                                      </p:cBhvr>
                                      <p:tavLst>
                                        <p:tav tm="0">
                                          <p:val>
                                            <p:strVal val="0-#ppt_w/2"/>
                                          </p:val>
                                        </p:tav>
                                        <p:tav tm="100000">
                                          <p:val>
                                            <p:strVal val="#ppt_x"/>
                                          </p:val>
                                        </p:tav>
                                      </p:tavLst>
                                    </p:anim>
                                    <p:anim calcmode="lin" valueType="num">
                                      <p:cBhvr additive="base">
                                        <p:cTn id="44" dur="500" fill="hold"/>
                                        <p:tgtEl>
                                          <p:spTgt spid="7">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8" fill="hold" grpId="0" nodeType="clickEffect">
                                  <p:stCondLst>
                                    <p:cond delay="0"/>
                                  </p:stCondLst>
                                  <p:childTnLst>
                                    <p:set>
                                      <p:cBhvr>
                                        <p:cTn id="48" dur="1" fill="hold">
                                          <p:stCondLst>
                                            <p:cond delay="0"/>
                                          </p:stCondLst>
                                        </p:cTn>
                                        <p:tgtEl>
                                          <p:spTgt spid="7">
                                            <p:txEl>
                                              <p:pRg st="6" end="6"/>
                                            </p:txEl>
                                          </p:spTgt>
                                        </p:tgtEl>
                                        <p:attrNameLst>
                                          <p:attrName>style.visibility</p:attrName>
                                        </p:attrNameLst>
                                      </p:cBhvr>
                                      <p:to>
                                        <p:strVal val="visible"/>
                                      </p:to>
                                    </p:set>
                                    <p:anim calcmode="lin" valueType="num">
                                      <p:cBhvr additive="base">
                                        <p:cTn id="49" dur="500" fill="hold"/>
                                        <p:tgtEl>
                                          <p:spTgt spid="7">
                                            <p:txEl>
                                              <p:pRg st="6" end="6"/>
                                            </p:txEl>
                                          </p:spTgt>
                                        </p:tgtEl>
                                        <p:attrNameLst>
                                          <p:attrName>ppt_x</p:attrName>
                                        </p:attrNameLst>
                                      </p:cBhvr>
                                      <p:tavLst>
                                        <p:tav tm="0">
                                          <p:val>
                                            <p:strVal val="0-#ppt_w/2"/>
                                          </p:val>
                                        </p:tav>
                                        <p:tav tm="100000">
                                          <p:val>
                                            <p:strVal val="#ppt_x"/>
                                          </p:val>
                                        </p:tav>
                                      </p:tavLst>
                                    </p:anim>
                                    <p:anim calcmode="lin" valueType="num">
                                      <p:cBhvr additive="base">
                                        <p:cTn id="50" dur="500" fill="hold"/>
                                        <p:tgtEl>
                                          <p:spTgt spid="7">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8" fill="hold" grpId="0" nodeType="clickEffect">
                                  <p:stCondLst>
                                    <p:cond delay="0"/>
                                  </p:stCondLst>
                                  <p:childTnLst>
                                    <p:set>
                                      <p:cBhvr>
                                        <p:cTn id="54" dur="1" fill="hold">
                                          <p:stCondLst>
                                            <p:cond delay="0"/>
                                          </p:stCondLst>
                                        </p:cTn>
                                        <p:tgtEl>
                                          <p:spTgt spid="7">
                                            <p:txEl>
                                              <p:pRg st="7" end="7"/>
                                            </p:txEl>
                                          </p:spTgt>
                                        </p:tgtEl>
                                        <p:attrNameLst>
                                          <p:attrName>style.visibility</p:attrName>
                                        </p:attrNameLst>
                                      </p:cBhvr>
                                      <p:to>
                                        <p:strVal val="visible"/>
                                      </p:to>
                                    </p:set>
                                    <p:anim calcmode="lin" valueType="num">
                                      <p:cBhvr additive="base">
                                        <p:cTn id="55" dur="500" fill="hold"/>
                                        <p:tgtEl>
                                          <p:spTgt spid="7">
                                            <p:txEl>
                                              <p:pRg st="7" end="7"/>
                                            </p:txEl>
                                          </p:spTgt>
                                        </p:tgtEl>
                                        <p:attrNameLst>
                                          <p:attrName>ppt_x</p:attrName>
                                        </p:attrNameLst>
                                      </p:cBhvr>
                                      <p:tavLst>
                                        <p:tav tm="0">
                                          <p:val>
                                            <p:strVal val="0-#ppt_w/2"/>
                                          </p:val>
                                        </p:tav>
                                        <p:tav tm="100000">
                                          <p:val>
                                            <p:strVal val="#ppt_x"/>
                                          </p:val>
                                        </p:tav>
                                      </p:tavLst>
                                    </p:anim>
                                    <p:anim calcmode="lin" valueType="num">
                                      <p:cBhvr additive="base">
                                        <p:cTn id="56" dur="500" fill="hold"/>
                                        <p:tgtEl>
                                          <p:spTgt spid="7">
                                            <p:txEl>
                                              <p:pRg st="7" end="7"/>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7"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6425E17-6C01-50D1-33A1-5A3C05B9334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13</a:t>
            </a:fld>
            <a:endParaRPr lang="en"/>
          </a:p>
        </p:txBody>
      </p:sp>
      <p:sp>
        <p:nvSpPr>
          <p:cNvPr id="6" name="TextBox 5">
            <a:extLst>
              <a:ext uri="{FF2B5EF4-FFF2-40B4-BE49-F238E27FC236}">
                <a16:creationId xmlns:a16="http://schemas.microsoft.com/office/drawing/2014/main" id="{1B74B134-E946-6AE6-3128-7941AC30AA79}"/>
              </a:ext>
            </a:extLst>
          </p:cNvPr>
          <p:cNvSpPr txBox="1"/>
          <p:nvPr/>
        </p:nvSpPr>
        <p:spPr>
          <a:xfrm>
            <a:off x="273755" y="291762"/>
            <a:ext cx="3948289" cy="4578689"/>
          </a:xfrm>
          <a:prstGeom prst="rect">
            <a:avLst/>
          </a:prstGeom>
          <a:noFill/>
        </p:spPr>
        <p:txBody>
          <a:bodyPr wrap="square">
            <a:spAutoFit/>
          </a:bodyPr>
          <a:lstStyle/>
          <a:p>
            <a:pPr>
              <a:lnSpc>
                <a:spcPct val="150000"/>
              </a:lnSpc>
            </a:pPr>
            <a:r>
              <a:rPr lang="en-US" dirty="0">
                <a:effectLst>
                  <a:outerShdw blurRad="38100" dist="38100" dir="2700000" algn="tl">
                    <a:srgbClr val="000000">
                      <a:alpha val="43137"/>
                    </a:srgbClr>
                  </a:outerShdw>
                </a:effectLst>
                <a:latin typeface="Calisto MT" panose="02040603050505030304" pitchFamily="18" charset="0"/>
              </a:rPr>
              <a:t>Properties</a:t>
            </a:r>
          </a:p>
          <a:p>
            <a:pPr marL="342900" indent="-342900">
              <a:lnSpc>
                <a:spcPct val="150000"/>
              </a:lnSpc>
              <a:buFont typeface="+mj-lt"/>
              <a:buAutoNum type="arabicPeriod"/>
            </a:pPr>
            <a:r>
              <a:rPr lang="en-US" dirty="0">
                <a:solidFill>
                  <a:srgbClr val="002060"/>
                </a:solidFill>
                <a:effectLst>
                  <a:outerShdw blurRad="38100" dist="38100" dir="2700000" algn="tl">
                    <a:srgbClr val="000000">
                      <a:alpha val="43137"/>
                    </a:srgbClr>
                  </a:outerShdw>
                </a:effectLst>
                <a:latin typeface="Calisto MT" panose="02040603050505030304" pitchFamily="18" charset="0"/>
              </a:rPr>
              <a:t>When fractured it gives grey color.</a:t>
            </a:r>
          </a:p>
          <a:p>
            <a:pPr marL="342900" indent="-342900">
              <a:lnSpc>
                <a:spcPct val="150000"/>
              </a:lnSpc>
              <a:buFont typeface="+mj-lt"/>
              <a:buAutoNum type="arabicPeriod"/>
            </a:pPr>
            <a:r>
              <a:rPr lang="en-US" dirty="0">
                <a:solidFill>
                  <a:srgbClr val="002060"/>
                </a:solidFill>
                <a:effectLst>
                  <a:outerShdw blurRad="38100" dist="38100" dir="2700000" algn="tl">
                    <a:srgbClr val="000000">
                      <a:alpha val="43137"/>
                    </a:srgbClr>
                  </a:outerShdw>
                </a:effectLst>
                <a:latin typeface="Calisto MT" panose="02040603050505030304" pitchFamily="18" charset="0"/>
              </a:rPr>
              <a:t>It can be easily cast.</a:t>
            </a:r>
          </a:p>
          <a:p>
            <a:pPr marL="342900" indent="-342900">
              <a:lnSpc>
                <a:spcPct val="150000"/>
              </a:lnSpc>
              <a:buFont typeface="+mj-lt"/>
              <a:buAutoNum type="arabicPeriod"/>
            </a:pPr>
            <a:r>
              <a:rPr lang="en-US" dirty="0">
                <a:solidFill>
                  <a:srgbClr val="002060"/>
                </a:solidFill>
                <a:effectLst>
                  <a:outerShdw blurRad="38100" dist="38100" dir="2700000" algn="tl">
                    <a:srgbClr val="000000">
                      <a:alpha val="43137"/>
                    </a:srgbClr>
                  </a:outerShdw>
                </a:effectLst>
                <a:latin typeface="Calisto MT" panose="02040603050505030304" pitchFamily="18" charset="0"/>
              </a:rPr>
              <a:t>It can be easily machined and possesses machinability better than steel.</a:t>
            </a:r>
          </a:p>
          <a:p>
            <a:pPr marL="342900" indent="-342900">
              <a:lnSpc>
                <a:spcPct val="150000"/>
              </a:lnSpc>
              <a:buFont typeface="+mj-lt"/>
              <a:buAutoNum type="arabicPeriod"/>
            </a:pPr>
            <a:r>
              <a:rPr lang="en-US" dirty="0">
                <a:solidFill>
                  <a:srgbClr val="002060"/>
                </a:solidFill>
                <a:effectLst>
                  <a:outerShdw blurRad="38100" dist="38100" dir="2700000" algn="tl">
                    <a:srgbClr val="000000">
                      <a:alpha val="43137"/>
                    </a:srgbClr>
                  </a:outerShdw>
                </a:effectLst>
                <a:latin typeface="Calisto MT" panose="02040603050505030304" pitchFamily="18" charset="0"/>
              </a:rPr>
              <a:t>It possesses lowest melting of ferrous alloys.</a:t>
            </a:r>
          </a:p>
          <a:p>
            <a:pPr marL="342900" indent="-342900">
              <a:lnSpc>
                <a:spcPct val="150000"/>
              </a:lnSpc>
              <a:buFont typeface="+mj-lt"/>
              <a:buAutoNum type="arabicPeriod"/>
            </a:pPr>
            <a:r>
              <a:rPr lang="en-US" dirty="0">
                <a:solidFill>
                  <a:srgbClr val="002060"/>
                </a:solidFill>
                <a:effectLst>
                  <a:outerShdw blurRad="38100" dist="38100" dir="2700000" algn="tl">
                    <a:srgbClr val="000000">
                      <a:alpha val="43137"/>
                    </a:srgbClr>
                  </a:outerShdw>
                </a:effectLst>
                <a:latin typeface="Calisto MT" panose="02040603050505030304" pitchFamily="18" charset="0"/>
              </a:rPr>
              <a:t>It possesses high vibration damping capacity.</a:t>
            </a:r>
          </a:p>
          <a:p>
            <a:pPr marL="342900" indent="-342900">
              <a:lnSpc>
                <a:spcPct val="150000"/>
              </a:lnSpc>
              <a:buFont typeface="+mj-lt"/>
              <a:buAutoNum type="arabicPeriod"/>
            </a:pPr>
            <a:r>
              <a:rPr lang="en-US" dirty="0">
                <a:solidFill>
                  <a:srgbClr val="002060"/>
                </a:solidFill>
                <a:effectLst>
                  <a:outerShdw blurRad="38100" dist="38100" dir="2700000" algn="tl">
                    <a:srgbClr val="000000">
                      <a:alpha val="43137"/>
                    </a:srgbClr>
                  </a:outerShdw>
                </a:effectLst>
                <a:latin typeface="Calisto MT" panose="02040603050505030304" pitchFamily="18" charset="0"/>
              </a:rPr>
              <a:t>It has high resistance to wear.</a:t>
            </a:r>
          </a:p>
          <a:p>
            <a:pPr marL="342900" indent="-342900">
              <a:lnSpc>
                <a:spcPct val="150000"/>
              </a:lnSpc>
              <a:buFont typeface="+mj-lt"/>
              <a:buAutoNum type="arabicPeriod"/>
            </a:pPr>
            <a:r>
              <a:rPr lang="en-US" dirty="0">
                <a:solidFill>
                  <a:srgbClr val="002060"/>
                </a:solidFill>
                <a:effectLst>
                  <a:outerShdw blurRad="38100" dist="38100" dir="2700000" algn="tl">
                    <a:srgbClr val="000000">
                      <a:alpha val="43137"/>
                    </a:srgbClr>
                  </a:outerShdw>
                </a:effectLst>
                <a:latin typeface="Calisto MT" panose="02040603050505030304" pitchFamily="18" charset="0"/>
              </a:rPr>
              <a:t>It possesses high fluidity and hence can be cast into complex shapes and thin sections.</a:t>
            </a:r>
          </a:p>
          <a:p>
            <a:pPr marL="342900" indent="-342900">
              <a:lnSpc>
                <a:spcPct val="150000"/>
              </a:lnSpc>
              <a:buFont typeface="+mj-lt"/>
              <a:buAutoNum type="arabicPeriod"/>
            </a:pPr>
            <a:r>
              <a:rPr lang="en-US" dirty="0">
                <a:solidFill>
                  <a:srgbClr val="002060"/>
                </a:solidFill>
                <a:effectLst>
                  <a:outerShdw blurRad="38100" dist="38100" dir="2700000" algn="tl">
                    <a:srgbClr val="000000">
                      <a:alpha val="43137"/>
                    </a:srgbClr>
                  </a:outerShdw>
                </a:effectLst>
                <a:latin typeface="Calisto MT" panose="02040603050505030304" pitchFamily="18" charset="0"/>
              </a:rPr>
              <a:t>It possesses high compressive strength.</a:t>
            </a:r>
          </a:p>
          <a:p>
            <a:pPr marL="342900" indent="-342900">
              <a:lnSpc>
                <a:spcPct val="150000"/>
              </a:lnSpc>
              <a:buFont typeface="+mj-lt"/>
              <a:buAutoNum type="arabicPeriod"/>
            </a:pPr>
            <a:r>
              <a:rPr lang="en-US" dirty="0">
                <a:solidFill>
                  <a:srgbClr val="002060"/>
                </a:solidFill>
                <a:effectLst>
                  <a:outerShdw blurRad="38100" dist="38100" dir="2700000" algn="tl">
                    <a:srgbClr val="000000">
                      <a:alpha val="43137"/>
                    </a:srgbClr>
                  </a:outerShdw>
                </a:effectLst>
                <a:latin typeface="Calisto MT" panose="02040603050505030304" pitchFamily="18" charset="0"/>
              </a:rPr>
              <a:t>It has a low tensile strength.</a:t>
            </a:r>
          </a:p>
          <a:p>
            <a:pPr marL="342900" indent="-342900">
              <a:lnSpc>
                <a:spcPct val="150000"/>
              </a:lnSpc>
              <a:buFont typeface="+mj-lt"/>
              <a:buAutoNum type="arabicPeriod"/>
            </a:pPr>
            <a:r>
              <a:rPr lang="en-US" dirty="0">
                <a:solidFill>
                  <a:srgbClr val="002060"/>
                </a:solidFill>
                <a:effectLst>
                  <a:outerShdw blurRad="38100" dist="38100" dir="2700000" algn="tl">
                    <a:srgbClr val="000000">
                      <a:alpha val="43137"/>
                    </a:srgbClr>
                  </a:outerShdw>
                </a:effectLst>
                <a:latin typeface="Calisto MT" panose="02040603050505030304" pitchFamily="18" charset="0"/>
              </a:rPr>
              <a:t>It has very low ductility and low impact strength as compared with steel.</a:t>
            </a:r>
          </a:p>
        </p:txBody>
      </p:sp>
      <p:sp>
        <p:nvSpPr>
          <p:cNvPr id="8" name="TextBox 7">
            <a:extLst>
              <a:ext uri="{FF2B5EF4-FFF2-40B4-BE49-F238E27FC236}">
                <a16:creationId xmlns:a16="http://schemas.microsoft.com/office/drawing/2014/main" id="{B7BA0A39-DA85-324F-A943-D4F7FCD3545F}"/>
              </a:ext>
            </a:extLst>
          </p:cNvPr>
          <p:cNvSpPr txBox="1"/>
          <p:nvPr/>
        </p:nvSpPr>
        <p:spPr>
          <a:xfrm>
            <a:off x="4586116" y="305167"/>
            <a:ext cx="4557884" cy="4578689"/>
          </a:xfrm>
          <a:prstGeom prst="rect">
            <a:avLst/>
          </a:prstGeom>
          <a:noFill/>
        </p:spPr>
        <p:txBody>
          <a:bodyPr wrap="square">
            <a:spAutoFit/>
          </a:bodyPr>
          <a:lstStyle/>
          <a:p>
            <a:pPr>
              <a:lnSpc>
                <a:spcPct val="150000"/>
              </a:lnSpc>
            </a:pPr>
            <a:r>
              <a:rPr lang="en-US" dirty="0">
                <a:solidFill>
                  <a:srgbClr val="C00000"/>
                </a:solidFill>
                <a:effectLst>
                  <a:outerShdw blurRad="38100" dist="38100" dir="2700000" algn="tl">
                    <a:srgbClr val="000000">
                      <a:alpha val="43137"/>
                    </a:srgbClr>
                  </a:outerShdw>
                </a:effectLst>
                <a:latin typeface="Calisto MT" panose="02040603050505030304" pitchFamily="18" charset="0"/>
              </a:rPr>
              <a:t>Applications</a:t>
            </a:r>
          </a:p>
          <a:p>
            <a:pPr>
              <a:lnSpc>
                <a:spcPct val="150000"/>
              </a:lnSpc>
            </a:pPr>
            <a:r>
              <a:rPr lang="en-US" dirty="0">
                <a:effectLst>
                  <a:outerShdw blurRad="38100" dist="38100" dir="2700000" algn="tl">
                    <a:srgbClr val="000000">
                      <a:alpha val="43137"/>
                    </a:srgbClr>
                  </a:outerShdw>
                </a:effectLst>
                <a:latin typeface="Calisto MT" panose="02040603050505030304" pitchFamily="18" charset="0"/>
              </a:rPr>
              <a:t>(</a:t>
            </a:r>
            <a:r>
              <a:rPr lang="en-US" dirty="0" err="1">
                <a:effectLst>
                  <a:outerShdw blurRad="38100" dist="38100" dir="2700000" algn="tl">
                    <a:srgbClr val="000000">
                      <a:alpha val="43137"/>
                    </a:srgbClr>
                  </a:outerShdw>
                </a:effectLst>
                <a:latin typeface="Calisto MT" panose="02040603050505030304" pitchFamily="18" charset="0"/>
              </a:rPr>
              <a:t>i</a:t>
            </a:r>
            <a:r>
              <a:rPr lang="en-US" dirty="0">
                <a:effectLst>
                  <a:outerShdw blurRad="38100" dist="38100" dir="2700000" algn="tl">
                    <a:srgbClr val="000000">
                      <a:alpha val="43137"/>
                    </a:srgbClr>
                  </a:outerShdw>
                </a:effectLst>
                <a:latin typeface="Calisto MT" panose="02040603050505030304" pitchFamily="18" charset="0"/>
              </a:rPr>
              <a:t>) Machine tool structures such as bed, frames, column etc.</a:t>
            </a:r>
          </a:p>
          <a:p>
            <a:pPr>
              <a:lnSpc>
                <a:spcPct val="150000"/>
              </a:lnSpc>
            </a:pPr>
            <a:r>
              <a:rPr lang="en-US" dirty="0">
                <a:effectLst>
                  <a:outerShdw blurRad="38100" dist="38100" dir="2700000" algn="tl">
                    <a:srgbClr val="000000">
                      <a:alpha val="43137"/>
                    </a:srgbClr>
                  </a:outerShdw>
                </a:effectLst>
                <a:latin typeface="Calisto MT" panose="02040603050505030304" pitchFamily="18" charset="0"/>
              </a:rPr>
              <a:t>(ii) Household appliances etc.</a:t>
            </a:r>
          </a:p>
          <a:p>
            <a:pPr>
              <a:lnSpc>
                <a:spcPct val="150000"/>
              </a:lnSpc>
            </a:pPr>
            <a:r>
              <a:rPr lang="en-US" dirty="0">
                <a:effectLst>
                  <a:outerShdw blurRad="38100" dist="38100" dir="2700000" algn="tl">
                    <a:srgbClr val="000000">
                      <a:alpha val="43137"/>
                    </a:srgbClr>
                  </a:outerShdw>
                </a:effectLst>
                <a:latin typeface="Calisto MT" panose="02040603050505030304" pitchFamily="18" charset="0"/>
              </a:rPr>
              <a:t>(iii) Gas or water pipes for under ground purposes.</a:t>
            </a:r>
          </a:p>
          <a:p>
            <a:pPr>
              <a:lnSpc>
                <a:spcPct val="150000"/>
              </a:lnSpc>
            </a:pPr>
            <a:r>
              <a:rPr lang="en-US" dirty="0">
                <a:effectLst>
                  <a:outerShdw blurRad="38100" dist="38100" dir="2700000" algn="tl">
                    <a:srgbClr val="000000">
                      <a:alpha val="43137"/>
                    </a:srgbClr>
                  </a:outerShdw>
                </a:effectLst>
                <a:latin typeface="Calisto MT" panose="02040603050505030304" pitchFamily="18" charset="0"/>
              </a:rPr>
              <a:t>(iv) Man holes covers.</a:t>
            </a:r>
          </a:p>
          <a:p>
            <a:pPr>
              <a:lnSpc>
                <a:spcPct val="150000"/>
              </a:lnSpc>
            </a:pPr>
            <a:r>
              <a:rPr lang="en-US" dirty="0">
                <a:effectLst>
                  <a:outerShdw blurRad="38100" dist="38100" dir="2700000" algn="tl">
                    <a:srgbClr val="000000">
                      <a:alpha val="43137"/>
                    </a:srgbClr>
                  </a:outerShdw>
                </a:effectLst>
                <a:latin typeface="Calisto MT" panose="02040603050505030304" pitchFamily="18" charset="0"/>
              </a:rPr>
              <a:t>(v) Piston rings.</a:t>
            </a:r>
          </a:p>
          <a:p>
            <a:pPr>
              <a:lnSpc>
                <a:spcPct val="150000"/>
              </a:lnSpc>
            </a:pPr>
            <a:r>
              <a:rPr lang="en-US" dirty="0">
                <a:effectLst>
                  <a:outerShdw blurRad="38100" dist="38100" dir="2700000" algn="tl">
                    <a:srgbClr val="000000">
                      <a:alpha val="43137"/>
                    </a:srgbClr>
                  </a:outerShdw>
                </a:effectLst>
                <a:latin typeface="Calisto MT" panose="02040603050505030304" pitchFamily="18" charset="0"/>
              </a:rPr>
              <a:t>(vi) Rolling mill and general machinery parts.</a:t>
            </a:r>
          </a:p>
          <a:p>
            <a:pPr>
              <a:lnSpc>
                <a:spcPct val="150000"/>
              </a:lnSpc>
            </a:pPr>
            <a:r>
              <a:rPr lang="en-US" dirty="0">
                <a:effectLst>
                  <a:outerShdw blurRad="38100" dist="38100" dir="2700000" algn="tl">
                    <a:srgbClr val="000000">
                      <a:alpha val="43137"/>
                    </a:srgbClr>
                  </a:outerShdw>
                </a:effectLst>
                <a:latin typeface="Calisto MT" panose="02040603050505030304" pitchFamily="18" charset="0"/>
              </a:rPr>
              <a:t>(vii) Cylinder blocks and heads for I.C. engines.</a:t>
            </a:r>
          </a:p>
          <a:p>
            <a:pPr>
              <a:lnSpc>
                <a:spcPct val="150000"/>
              </a:lnSpc>
            </a:pPr>
            <a:r>
              <a:rPr lang="en-US" dirty="0">
                <a:effectLst>
                  <a:outerShdw blurRad="38100" dist="38100" dir="2700000" algn="tl">
                    <a:srgbClr val="000000">
                      <a:alpha val="43137"/>
                    </a:srgbClr>
                  </a:outerShdw>
                </a:effectLst>
                <a:latin typeface="Calisto MT" panose="02040603050505030304" pitchFamily="18" charset="0"/>
              </a:rPr>
              <a:t>(viii) Frames of electric motor.</a:t>
            </a:r>
          </a:p>
          <a:p>
            <a:pPr>
              <a:lnSpc>
                <a:spcPct val="150000"/>
              </a:lnSpc>
            </a:pPr>
            <a:r>
              <a:rPr lang="en-US" dirty="0">
                <a:effectLst>
                  <a:outerShdw blurRad="38100" dist="38100" dir="2700000" algn="tl">
                    <a:srgbClr val="000000">
                      <a:alpha val="43137"/>
                    </a:srgbClr>
                  </a:outerShdw>
                </a:effectLst>
                <a:latin typeface="Calisto MT" panose="02040603050505030304" pitchFamily="18" charset="0"/>
              </a:rPr>
              <a:t>(ix) Ingot </a:t>
            </a:r>
            <a:r>
              <a:rPr lang="en-US" dirty="0" err="1">
                <a:effectLst>
                  <a:outerShdw blurRad="38100" dist="38100" dir="2700000" algn="tl">
                    <a:srgbClr val="000000">
                      <a:alpha val="43137"/>
                    </a:srgbClr>
                  </a:outerShdw>
                </a:effectLst>
                <a:latin typeface="Calisto MT" panose="02040603050505030304" pitchFamily="18" charset="0"/>
              </a:rPr>
              <a:t>mould</a:t>
            </a:r>
            <a:r>
              <a:rPr lang="en-US" dirty="0">
                <a:effectLst>
                  <a:outerShdw blurRad="38100" dist="38100" dir="2700000" algn="tl">
                    <a:srgbClr val="000000">
                      <a:alpha val="43137"/>
                    </a:srgbClr>
                  </a:outerShdw>
                </a:effectLst>
                <a:latin typeface="Calisto MT" panose="02040603050505030304" pitchFamily="18" charset="0"/>
              </a:rPr>
              <a:t>. And</a:t>
            </a:r>
          </a:p>
          <a:p>
            <a:pPr>
              <a:lnSpc>
                <a:spcPct val="150000"/>
              </a:lnSpc>
            </a:pPr>
            <a:r>
              <a:rPr lang="en-US" dirty="0">
                <a:effectLst>
                  <a:outerShdw blurRad="38100" dist="38100" dir="2700000" algn="tl">
                    <a:srgbClr val="000000">
                      <a:alpha val="43137"/>
                    </a:srgbClr>
                  </a:outerShdw>
                </a:effectLst>
                <a:latin typeface="Calisto MT" panose="02040603050505030304" pitchFamily="18" charset="0"/>
              </a:rPr>
              <a:t>(x) General machinery parts.</a:t>
            </a:r>
          </a:p>
          <a:p>
            <a:pPr>
              <a:lnSpc>
                <a:spcPct val="150000"/>
              </a:lnSpc>
            </a:pPr>
            <a:r>
              <a:rPr lang="en-US" dirty="0">
                <a:effectLst>
                  <a:outerShdw blurRad="38100" dist="38100" dir="2700000" algn="tl">
                    <a:srgbClr val="000000">
                      <a:alpha val="43137"/>
                    </a:srgbClr>
                  </a:outerShdw>
                </a:effectLst>
                <a:latin typeface="Calisto MT" panose="02040603050505030304" pitchFamily="18" charset="0"/>
              </a:rPr>
              <a:t>(xi) Sanitary wares.</a:t>
            </a:r>
          </a:p>
          <a:p>
            <a:pPr>
              <a:lnSpc>
                <a:spcPct val="150000"/>
              </a:lnSpc>
            </a:pPr>
            <a:r>
              <a:rPr lang="en-US" dirty="0">
                <a:effectLst>
                  <a:outerShdw blurRad="38100" dist="38100" dir="2700000" algn="tl">
                    <a:srgbClr val="000000">
                      <a:alpha val="43137"/>
                    </a:srgbClr>
                  </a:outerShdw>
                </a:effectLst>
                <a:latin typeface="Calisto MT" panose="02040603050505030304" pitchFamily="18" charset="0"/>
              </a:rPr>
              <a:t>(xii) Tunnel segment.</a:t>
            </a:r>
          </a:p>
        </p:txBody>
      </p:sp>
    </p:spTree>
    <p:extLst>
      <p:ext uri="{BB962C8B-B14F-4D97-AF65-F5344CB8AC3E}">
        <p14:creationId xmlns:p14="http://schemas.microsoft.com/office/powerpoint/2010/main" val="360798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wipe(left)">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wipe(left)">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wipe(left)">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wipe(left)">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wipe(left)">
                                      <p:cBhvr>
                                        <p:cTn id="27" dur="500"/>
                                        <p:tgtEl>
                                          <p:spTgt spid="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6">
                                            <p:txEl>
                                              <p:pRg st="5" end="5"/>
                                            </p:txEl>
                                          </p:spTgt>
                                        </p:tgtEl>
                                        <p:attrNameLst>
                                          <p:attrName>style.visibility</p:attrName>
                                        </p:attrNameLst>
                                      </p:cBhvr>
                                      <p:to>
                                        <p:strVal val="visible"/>
                                      </p:to>
                                    </p:set>
                                    <p:animEffect transition="in" filter="wipe(left)">
                                      <p:cBhvr>
                                        <p:cTn id="32" dur="500"/>
                                        <p:tgtEl>
                                          <p:spTgt spid="6">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6">
                                            <p:txEl>
                                              <p:pRg st="6" end="6"/>
                                            </p:txEl>
                                          </p:spTgt>
                                        </p:tgtEl>
                                        <p:attrNameLst>
                                          <p:attrName>style.visibility</p:attrName>
                                        </p:attrNameLst>
                                      </p:cBhvr>
                                      <p:to>
                                        <p:strVal val="visible"/>
                                      </p:to>
                                    </p:set>
                                    <p:animEffect transition="in" filter="wipe(left)">
                                      <p:cBhvr>
                                        <p:cTn id="37" dur="500"/>
                                        <p:tgtEl>
                                          <p:spTgt spid="6">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6">
                                            <p:txEl>
                                              <p:pRg st="7" end="7"/>
                                            </p:txEl>
                                          </p:spTgt>
                                        </p:tgtEl>
                                        <p:attrNameLst>
                                          <p:attrName>style.visibility</p:attrName>
                                        </p:attrNameLst>
                                      </p:cBhvr>
                                      <p:to>
                                        <p:strVal val="visible"/>
                                      </p:to>
                                    </p:set>
                                    <p:animEffect transition="in" filter="wipe(left)">
                                      <p:cBhvr>
                                        <p:cTn id="42" dur="500"/>
                                        <p:tgtEl>
                                          <p:spTgt spid="6">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6">
                                            <p:txEl>
                                              <p:pRg st="8" end="8"/>
                                            </p:txEl>
                                          </p:spTgt>
                                        </p:tgtEl>
                                        <p:attrNameLst>
                                          <p:attrName>style.visibility</p:attrName>
                                        </p:attrNameLst>
                                      </p:cBhvr>
                                      <p:to>
                                        <p:strVal val="visible"/>
                                      </p:to>
                                    </p:set>
                                    <p:animEffect transition="in" filter="wipe(left)">
                                      <p:cBhvr>
                                        <p:cTn id="47" dur="500"/>
                                        <p:tgtEl>
                                          <p:spTgt spid="6">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6">
                                            <p:txEl>
                                              <p:pRg st="9" end="9"/>
                                            </p:txEl>
                                          </p:spTgt>
                                        </p:tgtEl>
                                        <p:attrNameLst>
                                          <p:attrName>style.visibility</p:attrName>
                                        </p:attrNameLst>
                                      </p:cBhvr>
                                      <p:to>
                                        <p:strVal val="visible"/>
                                      </p:to>
                                    </p:set>
                                    <p:animEffect transition="in" filter="wipe(left)">
                                      <p:cBhvr>
                                        <p:cTn id="52" dur="500"/>
                                        <p:tgtEl>
                                          <p:spTgt spid="6">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6">
                                            <p:txEl>
                                              <p:pRg st="10" end="10"/>
                                            </p:txEl>
                                          </p:spTgt>
                                        </p:tgtEl>
                                        <p:attrNameLst>
                                          <p:attrName>style.visibility</p:attrName>
                                        </p:attrNameLst>
                                      </p:cBhvr>
                                      <p:to>
                                        <p:strVal val="visible"/>
                                      </p:to>
                                    </p:set>
                                    <p:animEffect transition="in" filter="wipe(left)">
                                      <p:cBhvr>
                                        <p:cTn id="57" dur="500"/>
                                        <p:tgtEl>
                                          <p:spTgt spid="6">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2" fill="hold" grpId="0" nodeType="clickEffect">
                                  <p:stCondLst>
                                    <p:cond delay="0"/>
                                  </p:stCondLst>
                                  <p:childTnLst>
                                    <p:set>
                                      <p:cBhvr>
                                        <p:cTn id="61" dur="1" fill="hold">
                                          <p:stCondLst>
                                            <p:cond delay="0"/>
                                          </p:stCondLst>
                                        </p:cTn>
                                        <p:tgtEl>
                                          <p:spTgt spid="8">
                                            <p:txEl>
                                              <p:pRg st="0" end="0"/>
                                            </p:txEl>
                                          </p:spTgt>
                                        </p:tgtEl>
                                        <p:attrNameLst>
                                          <p:attrName>style.visibility</p:attrName>
                                        </p:attrNameLst>
                                      </p:cBhvr>
                                      <p:to>
                                        <p:strVal val="visible"/>
                                      </p:to>
                                    </p:set>
                                    <p:animEffect transition="in" filter="wipe(right)">
                                      <p:cBhvr>
                                        <p:cTn id="62" dur="500"/>
                                        <p:tgtEl>
                                          <p:spTgt spid="8">
                                            <p:txEl>
                                              <p:pRg st="0" end="0"/>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2" fill="hold" grpId="0" nodeType="clickEffect">
                                  <p:stCondLst>
                                    <p:cond delay="0"/>
                                  </p:stCondLst>
                                  <p:childTnLst>
                                    <p:set>
                                      <p:cBhvr>
                                        <p:cTn id="66" dur="1" fill="hold">
                                          <p:stCondLst>
                                            <p:cond delay="0"/>
                                          </p:stCondLst>
                                        </p:cTn>
                                        <p:tgtEl>
                                          <p:spTgt spid="8">
                                            <p:txEl>
                                              <p:pRg st="1" end="1"/>
                                            </p:txEl>
                                          </p:spTgt>
                                        </p:tgtEl>
                                        <p:attrNameLst>
                                          <p:attrName>style.visibility</p:attrName>
                                        </p:attrNameLst>
                                      </p:cBhvr>
                                      <p:to>
                                        <p:strVal val="visible"/>
                                      </p:to>
                                    </p:set>
                                    <p:animEffect transition="in" filter="wipe(right)">
                                      <p:cBhvr>
                                        <p:cTn id="67" dur="500"/>
                                        <p:tgtEl>
                                          <p:spTgt spid="8">
                                            <p:txEl>
                                              <p:pRg st="1" end="1"/>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2" fill="hold" grpId="0" nodeType="clickEffect">
                                  <p:stCondLst>
                                    <p:cond delay="0"/>
                                  </p:stCondLst>
                                  <p:childTnLst>
                                    <p:set>
                                      <p:cBhvr>
                                        <p:cTn id="71" dur="1" fill="hold">
                                          <p:stCondLst>
                                            <p:cond delay="0"/>
                                          </p:stCondLst>
                                        </p:cTn>
                                        <p:tgtEl>
                                          <p:spTgt spid="8">
                                            <p:txEl>
                                              <p:pRg st="2" end="2"/>
                                            </p:txEl>
                                          </p:spTgt>
                                        </p:tgtEl>
                                        <p:attrNameLst>
                                          <p:attrName>style.visibility</p:attrName>
                                        </p:attrNameLst>
                                      </p:cBhvr>
                                      <p:to>
                                        <p:strVal val="visible"/>
                                      </p:to>
                                    </p:set>
                                    <p:animEffect transition="in" filter="wipe(right)">
                                      <p:cBhvr>
                                        <p:cTn id="72" dur="500"/>
                                        <p:tgtEl>
                                          <p:spTgt spid="8">
                                            <p:txEl>
                                              <p:pRg st="2" end="2"/>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2" fill="hold" grpId="0" nodeType="clickEffect">
                                  <p:stCondLst>
                                    <p:cond delay="0"/>
                                  </p:stCondLst>
                                  <p:childTnLst>
                                    <p:set>
                                      <p:cBhvr>
                                        <p:cTn id="76" dur="1" fill="hold">
                                          <p:stCondLst>
                                            <p:cond delay="0"/>
                                          </p:stCondLst>
                                        </p:cTn>
                                        <p:tgtEl>
                                          <p:spTgt spid="8">
                                            <p:txEl>
                                              <p:pRg st="3" end="3"/>
                                            </p:txEl>
                                          </p:spTgt>
                                        </p:tgtEl>
                                        <p:attrNameLst>
                                          <p:attrName>style.visibility</p:attrName>
                                        </p:attrNameLst>
                                      </p:cBhvr>
                                      <p:to>
                                        <p:strVal val="visible"/>
                                      </p:to>
                                    </p:set>
                                    <p:animEffect transition="in" filter="wipe(right)">
                                      <p:cBhvr>
                                        <p:cTn id="77" dur="500"/>
                                        <p:tgtEl>
                                          <p:spTgt spid="8">
                                            <p:txEl>
                                              <p:pRg st="3" end="3"/>
                                            </p:txEl>
                                          </p:spTgt>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2" fill="hold" grpId="0" nodeType="clickEffect">
                                  <p:stCondLst>
                                    <p:cond delay="0"/>
                                  </p:stCondLst>
                                  <p:childTnLst>
                                    <p:set>
                                      <p:cBhvr>
                                        <p:cTn id="81" dur="1" fill="hold">
                                          <p:stCondLst>
                                            <p:cond delay="0"/>
                                          </p:stCondLst>
                                        </p:cTn>
                                        <p:tgtEl>
                                          <p:spTgt spid="8">
                                            <p:txEl>
                                              <p:pRg st="4" end="4"/>
                                            </p:txEl>
                                          </p:spTgt>
                                        </p:tgtEl>
                                        <p:attrNameLst>
                                          <p:attrName>style.visibility</p:attrName>
                                        </p:attrNameLst>
                                      </p:cBhvr>
                                      <p:to>
                                        <p:strVal val="visible"/>
                                      </p:to>
                                    </p:set>
                                    <p:animEffect transition="in" filter="wipe(right)">
                                      <p:cBhvr>
                                        <p:cTn id="82" dur="500"/>
                                        <p:tgtEl>
                                          <p:spTgt spid="8">
                                            <p:txEl>
                                              <p:pRg st="4" end="4"/>
                                            </p:txEl>
                                          </p:spTgt>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2" fill="hold" grpId="0" nodeType="clickEffect">
                                  <p:stCondLst>
                                    <p:cond delay="0"/>
                                  </p:stCondLst>
                                  <p:childTnLst>
                                    <p:set>
                                      <p:cBhvr>
                                        <p:cTn id="86" dur="1" fill="hold">
                                          <p:stCondLst>
                                            <p:cond delay="0"/>
                                          </p:stCondLst>
                                        </p:cTn>
                                        <p:tgtEl>
                                          <p:spTgt spid="8">
                                            <p:txEl>
                                              <p:pRg st="5" end="5"/>
                                            </p:txEl>
                                          </p:spTgt>
                                        </p:tgtEl>
                                        <p:attrNameLst>
                                          <p:attrName>style.visibility</p:attrName>
                                        </p:attrNameLst>
                                      </p:cBhvr>
                                      <p:to>
                                        <p:strVal val="visible"/>
                                      </p:to>
                                    </p:set>
                                    <p:animEffect transition="in" filter="wipe(right)">
                                      <p:cBhvr>
                                        <p:cTn id="87" dur="500"/>
                                        <p:tgtEl>
                                          <p:spTgt spid="8">
                                            <p:txEl>
                                              <p:pRg st="5" end="5"/>
                                            </p:txEl>
                                          </p:spTgt>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2" fill="hold" grpId="0" nodeType="clickEffect">
                                  <p:stCondLst>
                                    <p:cond delay="0"/>
                                  </p:stCondLst>
                                  <p:childTnLst>
                                    <p:set>
                                      <p:cBhvr>
                                        <p:cTn id="91" dur="1" fill="hold">
                                          <p:stCondLst>
                                            <p:cond delay="0"/>
                                          </p:stCondLst>
                                        </p:cTn>
                                        <p:tgtEl>
                                          <p:spTgt spid="8">
                                            <p:txEl>
                                              <p:pRg st="6" end="6"/>
                                            </p:txEl>
                                          </p:spTgt>
                                        </p:tgtEl>
                                        <p:attrNameLst>
                                          <p:attrName>style.visibility</p:attrName>
                                        </p:attrNameLst>
                                      </p:cBhvr>
                                      <p:to>
                                        <p:strVal val="visible"/>
                                      </p:to>
                                    </p:set>
                                    <p:animEffect transition="in" filter="wipe(right)">
                                      <p:cBhvr>
                                        <p:cTn id="92" dur="500"/>
                                        <p:tgtEl>
                                          <p:spTgt spid="8">
                                            <p:txEl>
                                              <p:pRg st="6" end="6"/>
                                            </p:txEl>
                                          </p:spTgt>
                                        </p:tgtEl>
                                      </p:cBhvr>
                                    </p:animEffect>
                                  </p:childTnLst>
                                </p:cTn>
                              </p:par>
                            </p:childTnLst>
                          </p:cTn>
                        </p:par>
                      </p:childTnLst>
                    </p:cTn>
                  </p:par>
                  <p:par>
                    <p:cTn id="93" fill="hold">
                      <p:stCondLst>
                        <p:cond delay="indefinite"/>
                      </p:stCondLst>
                      <p:childTnLst>
                        <p:par>
                          <p:cTn id="94" fill="hold">
                            <p:stCondLst>
                              <p:cond delay="0"/>
                            </p:stCondLst>
                            <p:childTnLst>
                              <p:par>
                                <p:cTn id="95" presetID="22" presetClass="entr" presetSubtype="2" fill="hold" grpId="0" nodeType="clickEffect">
                                  <p:stCondLst>
                                    <p:cond delay="0"/>
                                  </p:stCondLst>
                                  <p:childTnLst>
                                    <p:set>
                                      <p:cBhvr>
                                        <p:cTn id="96" dur="1" fill="hold">
                                          <p:stCondLst>
                                            <p:cond delay="0"/>
                                          </p:stCondLst>
                                        </p:cTn>
                                        <p:tgtEl>
                                          <p:spTgt spid="8">
                                            <p:txEl>
                                              <p:pRg st="7" end="7"/>
                                            </p:txEl>
                                          </p:spTgt>
                                        </p:tgtEl>
                                        <p:attrNameLst>
                                          <p:attrName>style.visibility</p:attrName>
                                        </p:attrNameLst>
                                      </p:cBhvr>
                                      <p:to>
                                        <p:strVal val="visible"/>
                                      </p:to>
                                    </p:set>
                                    <p:animEffect transition="in" filter="wipe(right)">
                                      <p:cBhvr>
                                        <p:cTn id="97" dur="500"/>
                                        <p:tgtEl>
                                          <p:spTgt spid="8">
                                            <p:txEl>
                                              <p:pRg st="7" end="7"/>
                                            </p:txEl>
                                          </p:spTgt>
                                        </p:tgtEl>
                                      </p:cBhvr>
                                    </p:animEffect>
                                  </p:childTnLst>
                                </p:cTn>
                              </p:par>
                            </p:childTnLst>
                          </p:cTn>
                        </p:par>
                      </p:childTnLst>
                    </p:cTn>
                  </p:par>
                  <p:par>
                    <p:cTn id="98" fill="hold">
                      <p:stCondLst>
                        <p:cond delay="indefinite"/>
                      </p:stCondLst>
                      <p:childTnLst>
                        <p:par>
                          <p:cTn id="99" fill="hold">
                            <p:stCondLst>
                              <p:cond delay="0"/>
                            </p:stCondLst>
                            <p:childTnLst>
                              <p:par>
                                <p:cTn id="100" presetID="22" presetClass="entr" presetSubtype="2" fill="hold" grpId="0" nodeType="clickEffect">
                                  <p:stCondLst>
                                    <p:cond delay="0"/>
                                  </p:stCondLst>
                                  <p:childTnLst>
                                    <p:set>
                                      <p:cBhvr>
                                        <p:cTn id="101" dur="1" fill="hold">
                                          <p:stCondLst>
                                            <p:cond delay="0"/>
                                          </p:stCondLst>
                                        </p:cTn>
                                        <p:tgtEl>
                                          <p:spTgt spid="8">
                                            <p:txEl>
                                              <p:pRg st="8" end="8"/>
                                            </p:txEl>
                                          </p:spTgt>
                                        </p:tgtEl>
                                        <p:attrNameLst>
                                          <p:attrName>style.visibility</p:attrName>
                                        </p:attrNameLst>
                                      </p:cBhvr>
                                      <p:to>
                                        <p:strVal val="visible"/>
                                      </p:to>
                                    </p:set>
                                    <p:animEffect transition="in" filter="wipe(right)">
                                      <p:cBhvr>
                                        <p:cTn id="102" dur="500"/>
                                        <p:tgtEl>
                                          <p:spTgt spid="8">
                                            <p:txEl>
                                              <p:pRg st="8" end="8"/>
                                            </p:txEl>
                                          </p:spTgt>
                                        </p:tgtEl>
                                      </p:cBhvr>
                                    </p:animEffect>
                                  </p:childTnLst>
                                </p:cTn>
                              </p:par>
                            </p:childTnLst>
                          </p:cTn>
                        </p:par>
                      </p:childTnLst>
                    </p:cTn>
                  </p:par>
                  <p:par>
                    <p:cTn id="103" fill="hold">
                      <p:stCondLst>
                        <p:cond delay="indefinite"/>
                      </p:stCondLst>
                      <p:childTnLst>
                        <p:par>
                          <p:cTn id="104" fill="hold">
                            <p:stCondLst>
                              <p:cond delay="0"/>
                            </p:stCondLst>
                            <p:childTnLst>
                              <p:par>
                                <p:cTn id="105" presetID="22" presetClass="entr" presetSubtype="2" fill="hold" grpId="0" nodeType="clickEffect">
                                  <p:stCondLst>
                                    <p:cond delay="0"/>
                                  </p:stCondLst>
                                  <p:childTnLst>
                                    <p:set>
                                      <p:cBhvr>
                                        <p:cTn id="106" dur="1" fill="hold">
                                          <p:stCondLst>
                                            <p:cond delay="0"/>
                                          </p:stCondLst>
                                        </p:cTn>
                                        <p:tgtEl>
                                          <p:spTgt spid="8">
                                            <p:txEl>
                                              <p:pRg st="9" end="9"/>
                                            </p:txEl>
                                          </p:spTgt>
                                        </p:tgtEl>
                                        <p:attrNameLst>
                                          <p:attrName>style.visibility</p:attrName>
                                        </p:attrNameLst>
                                      </p:cBhvr>
                                      <p:to>
                                        <p:strVal val="visible"/>
                                      </p:to>
                                    </p:set>
                                    <p:animEffect transition="in" filter="wipe(right)">
                                      <p:cBhvr>
                                        <p:cTn id="107" dur="500"/>
                                        <p:tgtEl>
                                          <p:spTgt spid="8">
                                            <p:txEl>
                                              <p:pRg st="9" end="9"/>
                                            </p:txEl>
                                          </p:spTgt>
                                        </p:tgtEl>
                                      </p:cBhvr>
                                    </p:animEffect>
                                  </p:childTnLst>
                                </p:cTn>
                              </p:par>
                            </p:childTnLst>
                          </p:cTn>
                        </p:par>
                      </p:childTnLst>
                    </p:cTn>
                  </p:par>
                  <p:par>
                    <p:cTn id="108" fill="hold">
                      <p:stCondLst>
                        <p:cond delay="indefinite"/>
                      </p:stCondLst>
                      <p:childTnLst>
                        <p:par>
                          <p:cTn id="109" fill="hold">
                            <p:stCondLst>
                              <p:cond delay="0"/>
                            </p:stCondLst>
                            <p:childTnLst>
                              <p:par>
                                <p:cTn id="110" presetID="22" presetClass="entr" presetSubtype="2" fill="hold" grpId="0" nodeType="clickEffect">
                                  <p:stCondLst>
                                    <p:cond delay="0"/>
                                  </p:stCondLst>
                                  <p:childTnLst>
                                    <p:set>
                                      <p:cBhvr>
                                        <p:cTn id="111" dur="1" fill="hold">
                                          <p:stCondLst>
                                            <p:cond delay="0"/>
                                          </p:stCondLst>
                                        </p:cTn>
                                        <p:tgtEl>
                                          <p:spTgt spid="8">
                                            <p:txEl>
                                              <p:pRg st="10" end="10"/>
                                            </p:txEl>
                                          </p:spTgt>
                                        </p:tgtEl>
                                        <p:attrNameLst>
                                          <p:attrName>style.visibility</p:attrName>
                                        </p:attrNameLst>
                                      </p:cBhvr>
                                      <p:to>
                                        <p:strVal val="visible"/>
                                      </p:to>
                                    </p:set>
                                    <p:animEffect transition="in" filter="wipe(right)">
                                      <p:cBhvr>
                                        <p:cTn id="112" dur="500"/>
                                        <p:tgtEl>
                                          <p:spTgt spid="8">
                                            <p:txEl>
                                              <p:pRg st="10" end="10"/>
                                            </p:txEl>
                                          </p:spTgt>
                                        </p:tgtEl>
                                      </p:cBhvr>
                                    </p:animEffect>
                                  </p:childTnLst>
                                </p:cTn>
                              </p:par>
                            </p:childTnLst>
                          </p:cTn>
                        </p:par>
                      </p:childTnLst>
                    </p:cTn>
                  </p:par>
                  <p:par>
                    <p:cTn id="113" fill="hold">
                      <p:stCondLst>
                        <p:cond delay="indefinite"/>
                      </p:stCondLst>
                      <p:childTnLst>
                        <p:par>
                          <p:cTn id="114" fill="hold">
                            <p:stCondLst>
                              <p:cond delay="0"/>
                            </p:stCondLst>
                            <p:childTnLst>
                              <p:par>
                                <p:cTn id="115" presetID="22" presetClass="entr" presetSubtype="2" fill="hold" grpId="0" nodeType="clickEffect">
                                  <p:stCondLst>
                                    <p:cond delay="0"/>
                                  </p:stCondLst>
                                  <p:childTnLst>
                                    <p:set>
                                      <p:cBhvr>
                                        <p:cTn id="116" dur="1" fill="hold">
                                          <p:stCondLst>
                                            <p:cond delay="0"/>
                                          </p:stCondLst>
                                        </p:cTn>
                                        <p:tgtEl>
                                          <p:spTgt spid="8">
                                            <p:txEl>
                                              <p:pRg st="11" end="11"/>
                                            </p:txEl>
                                          </p:spTgt>
                                        </p:tgtEl>
                                        <p:attrNameLst>
                                          <p:attrName>style.visibility</p:attrName>
                                        </p:attrNameLst>
                                      </p:cBhvr>
                                      <p:to>
                                        <p:strVal val="visible"/>
                                      </p:to>
                                    </p:set>
                                    <p:animEffect transition="in" filter="wipe(right)">
                                      <p:cBhvr>
                                        <p:cTn id="117" dur="500"/>
                                        <p:tgtEl>
                                          <p:spTgt spid="8">
                                            <p:txEl>
                                              <p:pRg st="11" end="11"/>
                                            </p:txEl>
                                          </p:spTgt>
                                        </p:tgtEl>
                                      </p:cBhvr>
                                    </p:animEffect>
                                  </p:childTnLst>
                                </p:cTn>
                              </p:par>
                            </p:childTnLst>
                          </p:cTn>
                        </p:par>
                      </p:childTnLst>
                    </p:cTn>
                  </p:par>
                  <p:par>
                    <p:cTn id="118" fill="hold">
                      <p:stCondLst>
                        <p:cond delay="indefinite"/>
                      </p:stCondLst>
                      <p:childTnLst>
                        <p:par>
                          <p:cTn id="119" fill="hold">
                            <p:stCondLst>
                              <p:cond delay="0"/>
                            </p:stCondLst>
                            <p:childTnLst>
                              <p:par>
                                <p:cTn id="120" presetID="22" presetClass="entr" presetSubtype="2" fill="hold" grpId="0" nodeType="clickEffect">
                                  <p:stCondLst>
                                    <p:cond delay="0"/>
                                  </p:stCondLst>
                                  <p:childTnLst>
                                    <p:set>
                                      <p:cBhvr>
                                        <p:cTn id="121" dur="1" fill="hold">
                                          <p:stCondLst>
                                            <p:cond delay="0"/>
                                          </p:stCondLst>
                                        </p:cTn>
                                        <p:tgtEl>
                                          <p:spTgt spid="8">
                                            <p:txEl>
                                              <p:pRg st="12" end="12"/>
                                            </p:txEl>
                                          </p:spTgt>
                                        </p:tgtEl>
                                        <p:attrNameLst>
                                          <p:attrName>style.visibility</p:attrName>
                                        </p:attrNameLst>
                                      </p:cBhvr>
                                      <p:to>
                                        <p:strVal val="visible"/>
                                      </p:to>
                                    </p:set>
                                    <p:animEffect transition="in" filter="wipe(right)">
                                      <p:cBhvr>
                                        <p:cTn id="122" dur="500"/>
                                        <p:tgtEl>
                                          <p:spTgt spid="8">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8"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25"/>
        <p:cNvGrpSpPr/>
        <p:nvPr/>
      </p:nvGrpSpPr>
      <p:grpSpPr>
        <a:xfrm>
          <a:off x="0" y="0"/>
          <a:ext cx="0" cy="0"/>
          <a:chOff x="0" y="0"/>
          <a:chExt cx="0" cy="0"/>
        </a:xfrm>
      </p:grpSpPr>
      <p:sp>
        <p:nvSpPr>
          <p:cNvPr id="126" name="Google Shape;126;p22"/>
          <p:cNvSpPr txBox="1">
            <a:spLocks noGrp="1"/>
          </p:cNvSpPr>
          <p:nvPr>
            <p:ph type="title" idx="4294967295"/>
          </p:nvPr>
        </p:nvSpPr>
        <p:spPr>
          <a:xfrm>
            <a:off x="-96988" y="652466"/>
            <a:ext cx="2535389" cy="1072494"/>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sz="4800" dirty="0">
                <a:solidFill>
                  <a:srgbClr val="C00000"/>
                </a:solidFill>
              </a:rPr>
              <a:t>Steels</a:t>
            </a:r>
            <a:endParaRPr sz="4800" dirty="0">
              <a:solidFill>
                <a:srgbClr val="C00000"/>
              </a:solidFill>
            </a:endParaRPr>
          </a:p>
        </p:txBody>
      </p:sp>
      <p:sp>
        <p:nvSpPr>
          <p:cNvPr id="127" name="Google Shape;127;p22"/>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solidFill>
                  <a:schemeClr val="dk1"/>
                </a:solidFill>
              </a:rPr>
              <a:t>14</a:t>
            </a:fld>
            <a:endParaRPr>
              <a:solidFill>
                <a:schemeClr val="dk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687C282-28FF-34E2-501C-34B6A7E8F53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15</a:t>
            </a:fld>
            <a:endParaRPr lang="en"/>
          </a:p>
        </p:txBody>
      </p:sp>
      <p:pic>
        <p:nvPicPr>
          <p:cNvPr id="3" name="Picture 2">
            <a:extLst>
              <a:ext uri="{FF2B5EF4-FFF2-40B4-BE49-F238E27FC236}">
                <a16:creationId xmlns:a16="http://schemas.microsoft.com/office/drawing/2014/main" id="{4A8F22B2-4FF6-ABF2-610E-22103CA0F5E3}"/>
              </a:ext>
            </a:extLst>
          </p:cNvPr>
          <p:cNvPicPr>
            <a:picLocks noChangeAspect="1"/>
          </p:cNvPicPr>
          <p:nvPr/>
        </p:nvPicPr>
        <p:blipFill>
          <a:blip r:embed="rId2"/>
          <a:stretch>
            <a:fillRect/>
          </a:stretch>
        </p:blipFill>
        <p:spPr>
          <a:xfrm>
            <a:off x="1478844" y="225778"/>
            <a:ext cx="5474406" cy="4335730"/>
          </a:xfrm>
          <a:prstGeom prst="rect">
            <a:avLst/>
          </a:prstGeom>
        </p:spPr>
      </p:pic>
    </p:spTree>
    <p:extLst>
      <p:ext uri="{BB962C8B-B14F-4D97-AF65-F5344CB8AC3E}">
        <p14:creationId xmlns:p14="http://schemas.microsoft.com/office/powerpoint/2010/main" val="27727213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687C282-28FF-34E2-501C-34B6A7E8F53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16</a:t>
            </a:fld>
            <a:endParaRPr lang="en"/>
          </a:p>
        </p:txBody>
      </p:sp>
      <p:pic>
        <p:nvPicPr>
          <p:cNvPr id="4" name="Picture 3">
            <a:extLst>
              <a:ext uri="{FF2B5EF4-FFF2-40B4-BE49-F238E27FC236}">
                <a16:creationId xmlns:a16="http://schemas.microsoft.com/office/drawing/2014/main" id="{93922C20-C780-C26A-75AB-D6360DB7A6C3}"/>
              </a:ext>
            </a:extLst>
          </p:cNvPr>
          <p:cNvPicPr>
            <a:picLocks noChangeAspect="1"/>
          </p:cNvPicPr>
          <p:nvPr/>
        </p:nvPicPr>
        <p:blipFill>
          <a:blip r:embed="rId2"/>
          <a:stretch>
            <a:fillRect/>
          </a:stretch>
        </p:blipFill>
        <p:spPr>
          <a:xfrm>
            <a:off x="0" y="680586"/>
            <a:ext cx="9144000" cy="3903668"/>
          </a:xfrm>
          <a:prstGeom prst="rect">
            <a:avLst/>
          </a:prstGeom>
        </p:spPr>
      </p:pic>
    </p:spTree>
    <p:extLst>
      <p:ext uri="{BB962C8B-B14F-4D97-AF65-F5344CB8AC3E}">
        <p14:creationId xmlns:p14="http://schemas.microsoft.com/office/powerpoint/2010/main" val="23269807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Shape 131"/>
        <p:cNvGrpSpPr/>
        <p:nvPr/>
      </p:nvGrpSpPr>
      <p:grpSpPr>
        <a:xfrm>
          <a:off x="0" y="0"/>
          <a:ext cx="0" cy="0"/>
          <a:chOff x="0" y="0"/>
          <a:chExt cx="0" cy="0"/>
        </a:xfrm>
      </p:grpSpPr>
      <p:sp>
        <p:nvSpPr>
          <p:cNvPr id="5" name="TextBox 4">
            <a:extLst>
              <a:ext uri="{FF2B5EF4-FFF2-40B4-BE49-F238E27FC236}">
                <a16:creationId xmlns:a16="http://schemas.microsoft.com/office/drawing/2014/main" id="{CC66E52D-A39F-5AEF-CE9F-C9C7F83A4C27}"/>
              </a:ext>
            </a:extLst>
          </p:cNvPr>
          <p:cNvSpPr txBox="1"/>
          <p:nvPr/>
        </p:nvSpPr>
        <p:spPr>
          <a:xfrm>
            <a:off x="524933" y="354112"/>
            <a:ext cx="1529644" cy="584775"/>
          </a:xfrm>
          <a:prstGeom prst="rect">
            <a:avLst/>
          </a:prstGeom>
          <a:noFill/>
        </p:spPr>
        <p:txBody>
          <a:bodyPr wrap="square">
            <a:spAutoFit/>
          </a:bodyPr>
          <a:lstStyle/>
          <a:p>
            <a:r>
              <a:rPr lang="en-US" sz="3200" b="1" i="0" u="none" strike="noStrike" baseline="0" dirty="0">
                <a:solidFill>
                  <a:srgbClr val="C00000"/>
                </a:solidFill>
                <a:latin typeface="Calisto MT" panose="02040603050505030304" pitchFamily="18" charset="0"/>
              </a:rPr>
              <a:t>Steels</a:t>
            </a:r>
            <a:endParaRPr lang="en-US" sz="3200" dirty="0">
              <a:solidFill>
                <a:srgbClr val="C00000"/>
              </a:solidFill>
              <a:latin typeface="Calisto MT" panose="02040603050505030304" pitchFamily="18" charset="0"/>
            </a:endParaRPr>
          </a:p>
        </p:txBody>
      </p:sp>
      <p:sp>
        <p:nvSpPr>
          <p:cNvPr id="7" name="TextBox 6">
            <a:extLst>
              <a:ext uri="{FF2B5EF4-FFF2-40B4-BE49-F238E27FC236}">
                <a16:creationId xmlns:a16="http://schemas.microsoft.com/office/drawing/2014/main" id="{CA41E73B-2120-47A7-26F5-2AF9628E1BAA}"/>
              </a:ext>
            </a:extLst>
          </p:cNvPr>
          <p:cNvSpPr txBox="1"/>
          <p:nvPr/>
        </p:nvSpPr>
        <p:spPr>
          <a:xfrm>
            <a:off x="524933" y="1097268"/>
            <a:ext cx="8065911" cy="300357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1600" dirty="0">
                <a:latin typeface="Calisto MT" panose="02040603050505030304" pitchFamily="18" charset="0"/>
              </a:rPr>
              <a:t>Steel is an alloy of </a:t>
            </a:r>
            <a:r>
              <a:rPr lang="en-US" sz="1600" dirty="0">
                <a:effectLst>
                  <a:outerShdw blurRad="38100" dist="38100" dir="2700000" algn="tl">
                    <a:srgbClr val="000000">
                      <a:alpha val="43137"/>
                    </a:srgbClr>
                  </a:outerShdw>
                </a:effectLst>
                <a:latin typeface="Calisto MT" panose="02040603050505030304" pitchFamily="18" charset="0"/>
              </a:rPr>
              <a:t>iron and carbon </a:t>
            </a:r>
            <a:r>
              <a:rPr lang="en-US" sz="1600" dirty="0">
                <a:latin typeface="Calisto MT" panose="02040603050505030304" pitchFamily="18" charset="0"/>
              </a:rPr>
              <a:t>with carbon content maximum up to </a:t>
            </a:r>
            <a:r>
              <a:rPr lang="en-US" sz="1600" dirty="0">
                <a:solidFill>
                  <a:srgbClr val="C00000"/>
                </a:solidFill>
                <a:effectLst>
                  <a:outerShdw blurRad="38100" dist="38100" dir="2700000" algn="tl">
                    <a:srgbClr val="000000">
                      <a:alpha val="43137"/>
                    </a:srgbClr>
                  </a:outerShdw>
                </a:effectLst>
                <a:latin typeface="Calisto MT" panose="02040603050505030304" pitchFamily="18" charset="0"/>
              </a:rPr>
              <a:t>1.7%</a:t>
            </a:r>
            <a:r>
              <a:rPr lang="en-US" sz="1600" dirty="0">
                <a:latin typeface="Calisto MT" panose="02040603050505030304" pitchFamily="18" charset="0"/>
              </a:rPr>
              <a:t>. The carbon occurs in the form of iron carbide, because of its ability to </a:t>
            </a:r>
            <a:r>
              <a:rPr lang="en-US" sz="1600" dirty="0">
                <a:solidFill>
                  <a:srgbClr val="C00000"/>
                </a:solidFill>
                <a:effectLst>
                  <a:outerShdw blurRad="38100" dist="38100" dir="2700000" algn="tl">
                    <a:srgbClr val="000000">
                      <a:alpha val="43137"/>
                    </a:srgbClr>
                  </a:outerShdw>
                </a:effectLst>
                <a:latin typeface="Calisto MT" panose="02040603050505030304" pitchFamily="18" charset="0"/>
              </a:rPr>
              <a:t>increase the hardness and strength of the steel.</a:t>
            </a:r>
          </a:p>
          <a:p>
            <a:pPr marL="285750" indent="-285750">
              <a:lnSpc>
                <a:spcPct val="150000"/>
              </a:lnSpc>
              <a:buFont typeface="Arial" panose="020B0604020202020204" pitchFamily="34" charset="0"/>
              <a:buChar char="•"/>
            </a:pPr>
            <a:r>
              <a:rPr lang="en-US" sz="1600" dirty="0">
                <a:latin typeface="Calisto MT" panose="02040603050505030304" pitchFamily="18" charset="0"/>
              </a:rPr>
              <a:t>Elements e.g. </a:t>
            </a:r>
            <a:r>
              <a:rPr lang="en-US" sz="1600" dirty="0">
                <a:effectLst>
                  <a:outerShdw blurRad="38100" dist="38100" dir="2700000" algn="tl">
                    <a:srgbClr val="000000">
                      <a:alpha val="43137"/>
                    </a:srgbClr>
                  </a:outerShdw>
                </a:effectLst>
                <a:latin typeface="Calisto MT" panose="02040603050505030304" pitchFamily="18" charset="0"/>
              </a:rPr>
              <a:t>silicon, </a:t>
            </a:r>
            <a:r>
              <a:rPr lang="en-US" sz="1600" dirty="0" err="1">
                <a:effectLst>
                  <a:outerShdw blurRad="38100" dist="38100" dir="2700000" algn="tl">
                    <a:srgbClr val="000000">
                      <a:alpha val="43137"/>
                    </a:srgbClr>
                  </a:outerShdw>
                </a:effectLst>
                <a:latin typeface="Calisto MT" panose="02040603050505030304" pitchFamily="18" charset="0"/>
              </a:rPr>
              <a:t>sulphur</a:t>
            </a:r>
            <a:r>
              <a:rPr lang="en-US" sz="1600" dirty="0">
                <a:effectLst>
                  <a:outerShdw blurRad="38100" dist="38100" dir="2700000" algn="tl">
                    <a:srgbClr val="000000">
                      <a:alpha val="43137"/>
                    </a:srgbClr>
                  </a:outerShdw>
                </a:effectLst>
                <a:latin typeface="Calisto MT" panose="02040603050505030304" pitchFamily="18" charset="0"/>
              </a:rPr>
              <a:t>, phosphorus and manganese</a:t>
            </a:r>
            <a:r>
              <a:rPr lang="en-US" sz="1600" dirty="0">
                <a:latin typeface="Calisto MT" panose="02040603050505030304" pitchFamily="18" charset="0"/>
              </a:rPr>
              <a:t> are also present to greater or lesser amount to import certain desired properties to it.</a:t>
            </a:r>
          </a:p>
          <a:p>
            <a:pPr marL="285750" indent="-285750">
              <a:lnSpc>
                <a:spcPct val="150000"/>
              </a:lnSpc>
              <a:buFont typeface="Arial" panose="020B0604020202020204" pitchFamily="34" charset="0"/>
              <a:buChar char="•"/>
            </a:pPr>
            <a:r>
              <a:rPr lang="en-US" sz="1600" dirty="0">
                <a:latin typeface="Calisto MT" panose="02040603050505030304" pitchFamily="18" charset="0"/>
              </a:rPr>
              <a:t>Most of the steel produced now-a-days is plain carbon steel. </a:t>
            </a:r>
          </a:p>
          <a:p>
            <a:pPr marL="285750" indent="-285750">
              <a:lnSpc>
                <a:spcPct val="150000"/>
              </a:lnSpc>
              <a:buFont typeface="Arial" panose="020B0604020202020204" pitchFamily="34" charset="0"/>
              <a:buChar char="•"/>
            </a:pPr>
            <a:r>
              <a:rPr lang="en-US" sz="1600" dirty="0">
                <a:latin typeface="Calisto MT" panose="02040603050505030304" pitchFamily="18" charset="0"/>
              </a:rPr>
              <a:t>Carbon steel has its properties mainly due to carbon content and does not contain more than 0.5% of silicon and 1.5% of manganese.</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DBC35BE-E240-02F9-7A5F-BE36D9F054C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18</a:t>
            </a:fld>
            <a:endParaRPr lang="en"/>
          </a:p>
        </p:txBody>
      </p:sp>
      <p:sp>
        <p:nvSpPr>
          <p:cNvPr id="5" name="TextBox 4">
            <a:extLst>
              <a:ext uri="{FF2B5EF4-FFF2-40B4-BE49-F238E27FC236}">
                <a16:creationId xmlns:a16="http://schemas.microsoft.com/office/drawing/2014/main" id="{95808518-A2D4-D5D0-7C09-E099F1D608D8}"/>
              </a:ext>
            </a:extLst>
          </p:cNvPr>
          <p:cNvSpPr txBox="1"/>
          <p:nvPr/>
        </p:nvSpPr>
        <p:spPr>
          <a:xfrm>
            <a:off x="714023" y="376689"/>
            <a:ext cx="4588932" cy="400110"/>
          </a:xfrm>
          <a:prstGeom prst="rect">
            <a:avLst/>
          </a:prstGeom>
          <a:noFill/>
        </p:spPr>
        <p:txBody>
          <a:bodyPr wrap="square">
            <a:spAutoFit/>
          </a:bodyPr>
          <a:lstStyle/>
          <a:p>
            <a:r>
              <a:rPr lang="en-US" sz="2000" dirty="0">
                <a:solidFill>
                  <a:srgbClr val="C00000"/>
                </a:solidFill>
                <a:effectLst>
                  <a:outerShdw blurRad="38100" dist="38100" dir="2700000" algn="tl">
                    <a:srgbClr val="000000">
                      <a:alpha val="43137"/>
                    </a:srgbClr>
                  </a:outerShdw>
                </a:effectLst>
                <a:latin typeface="Calisto MT" panose="02040603050505030304" pitchFamily="18" charset="0"/>
              </a:rPr>
              <a:t>Plain carbon steel</a:t>
            </a:r>
          </a:p>
        </p:txBody>
      </p:sp>
      <p:sp>
        <p:nvSpPr>
          <p:cNvPr id="7" name="TextBox 6">
            <a:extLst>
              <a:ext uri="{FF2B5EF4-FFF2-40B4-BE49-F238E27FC236}">
                <a16:creationId xmlns:a16="http://schemas.microsoft.com/office/drawing/2014/main" id="{2AC85A14-8A33-65B2-9705-5284D24B433A}"/>
              </a:ext>
            </a:extLst>
          </p:cNvPr>
          <p:cNvSpPr txBox="1"/>
          <p:nvPr/>
        </p:nvSpPr>
        <p:spPr>
          <a:xfrm>
            <a:off x="714022" y="1065705"/>
            <a:ext cx="7391399" cy="3742243"/>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US" sz="1600" dirty="0">
                <a:latin typeface="Calisto MT" panose="02040603050505030304" pitchFamily="18" charset="0"/>
              </a:rPr>
              <a:t>Plain carbon steel is an alloy of iron and carbon. It has good machineability and malleability.</a:t>
            </a:r>
          </a:p>
          <a:p>
            <a:pPr marL="285750" indent="-285750" algn="just">
              <a:lnSpc>
                <a:spcPct val="150000"/>
              </a:lnSpc>
              <a:buFont typeface="Arial" panose="020B0604020202020204" pitchFamily="34" charset="0"/>
              <a:buChar char="•"/>
            </a:pPr>
            <a:r>
              <a:rPr lang="en-US" sz="1600" dirty="0">
                <a:latin typeface="Calisto MT" panose="02040603050505030304" pitchFamily="18" charset="0"/>
              </a:rPr>
              <a:t>It is different from cast iron as regards the percentage of carbon. It contains carbon from 0.06 to 1.5% whereas cast iron possesses carbon from 1.8 to 4.2%. </a:t>
            </a:r>
          </a:p>
          <a:p>
            <a:pPr marL="285750" indent="-285750" algn="just">
              <a:lnSpc>
                <a:spcPct val="150000"/>
              </a:lnSpc>
              <a:buFont typeface="Arial" panose="020B0604020202020204" pitchFamily="34" charset="0"/>
              <a:buChar char="•"/>
            </a:pPr>
            <a:r>
              <a:rPr lang="en-US" sz="1600" dirty="0">
                <a:latin typeface="Calisto MT" panose="02040603050505030304" pitchFamily="18" charset="0"/>
              </a:rPr>
              <a:t>Depending upon the carbon content, a plain carbon steels can divided to the following types:</a:t>
            </a:r>
          </a:p>
          <a:p>
            <a:pPr algn="just">
              <a:lnSpc>
                <a:spcPct val="150000"/>
              </a:lnSpc>
            </a:pPr>
            <a:r>
              <a:rPr lang="en-US" sz="1600" dirty="0">
                <a:latin typeface="Calisto MT" panose="02040603050505030304" pitchFamily="18" charset="0"/>
              </a:rPr>
              <a:t>1. Dead carbon steel — up to 0.15% carbon</a:t>
            </a:r>
          </a:p>
          <a:p>
            <a:pPr algn="just">
              <a:lnSpc>
                <a:spcPct val="150000"/>
              </a:lnSpc>
            </a:pPr>
            <a:r>
              <a:rPr lang="en-US" sz="1600" dirty="0">
                <a:latin typeface="Calisto MT" panose="02040603050505030304" pitchFamily="18" charset="0"/>
              </a:rPr>
              <a:t>2. Low carbon or mild steel — 0.15% to 0.45% carbon</a:t>
            </a:r>
          </a:p>
          <a:p>
            <a:pPr algn="just">
              <a:lnSpc>
                <a:spcPct val="150000"/>
              </a:lnSpc>
            </a:pPr>
            <a:r>
              <a:rPr lang="en-US" sz="1600" dirty="0">
                <a:latin typeface="Calisto MT" panose="02040603050505030304" pitchFamily="18" charset="0"/>
              </a:rPr>
              <a:t>3. Medium carbon steel — 0.45% to 0.8% carbon</a:t>
            </a:r>
          </a:p>
          <a:p>
            <a:pPr algn="just">
              <a:lnSpc>
                <a:spcPct val="150000"/>
              </a:lnSpc>
            </a:pPr>
            <a:r>
              <a:rPr lang="en-US" sz="1600" dirty="0">
                <a:latin typeface="Calisto MT" panose="02040603050505030304" pitchFamily="18" charset="0"/>
              </a:rPr>
              <a:t>4. High carbon steel — 0.8% to 1.5% carbon</a:t>
            </a:r>
          </a:p>
        </p:txBody>
      </p:sp>
    </p:spTree>
    <p:extLst>
      <p:ext uri="{BB962C8B-B14F-4D97-AF65-F5344CB8AC3E}">
        <p14:creationId xmlns:p14="http://schemas.microsoft.com/office/powerpoint/2010/main" val="32525848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24"/>
          <p:cNvSpPr txBox="1">
            <a:spLocks noGrp="1"/>
          </p:cNvSpPr>
          <p:nvPr>
            <p:ph type="title"/>
          </p:nvPr>
        </p:nvSpPr>
        <p:spPr>
          <a:xfrm>
            <a:off x="3180810" y="271557"/>
            <a:ext cx="2158834" cy="396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Alloy Steels</a:t>
            </a:r>
            <a:endParaRPr dirty="0"/>
          </a:p>
        </p:txBody>
      </p:sp>
      <p:sp>
        <p:nvSpPr>
          <p:cNvPr id="167" name="Google Shape;167;p24"/>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19</a:t>
            </a:fld>
            <a:endParaRPr/>
          </a:p>
        </p:txBody>
      </p:sp>
      <p:sp>
        <p:nvSpPr>
          <p:cNvPr id="3" name="TextBox 2">
            <a:extLst>
              <a:ext uri="{FF2B5EF4-FFF2-40B4-BE49-F238E27FC236}">
                <a16:creationId xmlns:a16="http://schemas.microsoft.com/office/drawing/2014/main" id="{FF92D663-0B1F-656E-D6C1-614DA8D10DAA}"/>
              </a:ext>
            </a:extLst>
          </p:cNvPr>
          <p:cNvSpPr txBox="1"/>
          <p:nvPr/>
        </p:nvSpPr>
        <p:spPr>
          <a:xfrm>
            <a:off x="0" y="988516"/>
            <a:ext cx="9144000" cy="4154984"/>
          </a:xfrm>
          <a:prstGeom prst="rect">
            <a:avLst/>
          </a:prstGeom>
          <a:solidFill>
            <a:schemeClr val="tx1"/>
          </a:solidFill>
        </p:spPr>
        <p:txBody>
          <a:bodyPr wrap="square">
            <a:spAutoFit/>
          </a:bodyPr>
          <a:lstStyle/>
          <a:p>
            <a:pPr marL="285750" indent="-285750" algn="just">
              <a:spcBef>
                <a:spcPts val="600"/>
              </a:spcBef>
              <a:spcAft>
                <a:spcPts val="600"/>
              </a:spcAft>
              <a:buFont typeface="Arial" panose="020B0604020202020204" pitchFamily="34" charset="0"/>
              <a:buChar char="•"/>
            </a:pPr>
            <a:r>
              <a:rPr lang="en-US" sz="1600" dirty="0">
                <a:solidFill>
                  <a:srgbClr val="002060"/>
                </a:solidFill>
                <a:latin typeface="Calisto MT" panose="02040603050505030304" pitchFamily="18" charset="0"/>
              </a:rPr>
              <a:t>For improving the properties of ordinary steel, certain alloying elements are added in it in sufficient amounts. </a:t>
            </a:r>
          </a:p>
          <a:p>
            <a:pPr marL="285750" indent="-285750" algn="just">
              <a:spcBef>
                <a:spcPts val="600"/>
              </a:spcBef>
              <a:spcAft>
                <a:spcPts val="600"/>
              </a:spcAft>
              <a:buFont typeface="Arial" panose="020B0604020202020204" pitchFamily="34" charset="0"/>
              <a:buChar char="•"/>
            </a:pPr>
            <a:r>
              <a:rPr lang="en-US" sz="1600" dirty="0">
                <a:solidFill>
                  <a:srgbClr val="002060"/>
                </a:solidFill>
                <a:latin typeface="Calisto MT" panose="02040603050505030304" pitchFamily="18" charset="0"/>
              </a:rPr>
              <a:t>The most common alloying elements added to steel are </a:t>
            </a:r>
            <a:r>
              <a:rPr lang="en-US" sz="1600" dirty="0">
                <a:solidFill>
                  <a:srgbClr val="002060"/>
                </a:solidFill>
                <a:effectLst>
                  <a:outerShdw blurRad="38100" dist="38100" dir="2700000" algn="tl">
                    <a:srgbClr val="000000">
                      <a:alpha val="43137"/>
                    </a:srgbClr>
                  </a:outerShdw>
                </a:effectLst>
                <a:latin typeface="Calisto MT" panose="02040603050505030304" pitchFamily="18" charset="0"/>
              </a:rPr>
              <a:t>chromium, nickel, manganese, silicon, vanadium, molybdenum, tungsten, phosphorus, copper, that the titanium, zirconium, cobalt, columbium, and aluminium. </a:t>
            </a:r>
          </a:p>
          <a:p>
            <a:pPr marL="285750" indent="-285750" algn="just">
              <a:spcBef>
                <a:spcPts val="600"/>
              </a:spcBef>
              <a:spcAft>
                <a:spcPts val="600"/>
              </a:spcAft>
              <a:buFont typeface="Arial" panose="020B0604020202020204" pitchFamily="34" charset="0"/>
              <a:buChar char="•"/>
            </a:pPr>
            <a:r>
              <a:rPr lang="en-US" sz="1600" dirty="0">
                <a:solidFill>
                  <a:srgbClr val="002060"/>
                </a:solidFill>
                <a:latin typeface="Calisto MT" panose="02040603050505030304" pitchFamily="18" charset="0"/>
              </a:rPr>
              <a:t>Each of these elements induces certain qualities in steels to which it is added. They may be used separately or in combination to produce desired characteristics in the steel. </a:t>
            </a:r>
          </a:p>
          <a:p>
            <a:pPr marL="285750" indent="-285750" algn="just">
              <a:spcBef>
                <a:spcPts val="600"/>
              </a:spcBef>
              <a:spcAft>
                <a:spcPts val="600"/>
              </a:spcAft>
              <a:buFont typeface="Arial" panose="020B0604020202020204" pitchFamily="34" charset="0"/>
              <a:buChar char="•"/>
            </a:pPr>
            <a:r>
              <a:rPr lang="en-US" sz="1600" dirty="0">
                <a:solidFill>
                  <a:srgbClr val="002060"/>
                </a:solidFill>
                <a:latin typeface="Calisto MT" panose="02040603050505030304" pitchFamily="18" charset="0"/>
              </a:rPr>
              <a:t>The main purpose of alloying element in steel is to improve </a:t>
            </a:r>
            <a:r>
              <a:rPr lang="en-US" sz="1600" dirty="0">
                <a:solidFill>
                  <a:srgbClr val="C00000"/>
                </a:solidFill>
                <a:latin typeface="Calisto MT" panose="02040603050505030304" pitchFamily="18" charset="0"/>
              </a:rPr>
              <a:t>machinability, elasticity, hardness, case hardening, cutting ability, toughness, wear resistance, tensile strength, corrosion resistance, and ability to retain shape at high temperature</a:t>
            </a:r>
            <a:r>
              <a:rPr lang="en-US" sz="1600" dirty="0">
                <a:solidFill>
                  <a:srgbClr val="002060"/>
                </a:solidFill>
                <a:latin typeface="Calisto MT" panose="02040603050505030304" pitchFamily="18" charset="0"/>
              </a:rPr>
              <a:t>, ability to resist distortion at elevated temperature and to impart a fine grain size to steel. </a:t>
            </a:r>
          </a:p>
          <a:p>
            <a:pPr marL="285750" indent="-285750" algn="just">
              <a:spcBef>
                <a:spcPts val="600"/>
              </a:spcBef>
              <a:spcAft>
                <a:spcPts val="600"/>
              </a:spcAft>
              <a:buFont typeface="Arial" panose="020B0604020202020204" pitchFamily="34" charset="0"/>
              <a:buChar char="•"/>
            </a:pPr>
            <a:r>
              <a:rPr lang="en-US" sz="1600" dirty="0">
                <a:solidFill>
                  <a:srgbClr val="002060"/>
                </a:solidFill>
                <a:latin typeface="Calisto MT" panose="02040603050505030304" pitchFamily="18" charset="0"/>
              </a:rPr>
              <a:t>Like carbon, a number of alloying elements are soluble to produce alloys with improved strength, ductility, and toughness. Also carbon, besides forming an inter-metallic compound with iron, combines with many alloying elements and form alloy carbides. </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2"/>
        <p:cNvGrpSpPr/>
        <p:nvPr/>
      </p:nvGrpSpPr>
      <p:grpSpPr>
        <a:xfrm>
          <a:off x="0" y="0"/>
          <a:ext cx="0" cy="0"/>
          <a:chOff x="0" y="0"/>
          <a:chExt cx="0" cy="0"/>
        </a:xfrm>
      </p:grpSpPr>
      <p:sp>
        <p:nvSpPr>
          <p:cNvPr id="53" name="Google Shape;53;p13"/>
          <p:cNvSpPr txBox="1">
            <a:spLocks noGrp="1"/>
          </p:cNvSpPr>
          <p:nvPr>
            <p:ph type="title"/>
          </p:nvPr>
        </p:nvSpPr>
        <p:spPr>
          <a:xfrm>
            <a:off x="539211" y="760193"/>
            <a:ext cx="5522922" cy="3913457"/>
          </a:xfrm>
          <a:prstGeom prst="rect">
            <a:avLst/>
          </a:prstGeom>
        </p:spPr>
        <p:txBody>
          <a:bodyPr spcFirstLastPara="1" wrap="square" lIns="0" tIns="0" rIns="0" bIns="0" anchor="ctr" anchorCtr="0">
            <a:noAutofit/>
          </a:bodyPr>
          <a:lstStyle/>
          <a:p>
            <a:pPr marL="0" lvl="0" indent="0" algn="l" rtl="0">
              <a:lnSpc>
                <a:spcPct val="150000"/>
              </a:lnSpc>
              <a:spcBef>
                <a:spcPts val="0"/>
              </a:spcBef>
              <a:spcAft>
                <a:spcPts val="0"/>
              </a:spcAft>
              <a:buNone/>
            </a:pPr>
            <a:r>
              <a:rPr lang="en-US" sz="1800" dirty="0">
                <a:latin typeface="Calisto MT" panose="02040603050505030304" pitchFamily="18" charset="0"/>
              </a:rPr>
              <a:t>Classification of engineering material, </a:t>
            </a:r>
            <a:br>
              <a:rPr lang="en-US" sz="1800" dirty="0">
                <a:latin typeface="Calisto MT" panose="02040603050505030304" pitchFamily="18" charset="0"/>
              </a:rPr>
            </a:br>
            <a:r>
              <a:rPr lang="en-US" sz="1800" dirty="0">
                <a:latin typeface="Calisto MT" panose="02040603050505030304" pitchFamily="18" charset="0"/>
              </a:rPr>
              <a:t>Composition of Cast iron and Carbon steels, </a:t>
            </a:r>
            <a:br>
              <a:rPr lang="en-US" sz="1800" dirty="0">
                <a:latin typeface="Calisto MT" panose="02040603050505030304" pitchFamily="18" charset="0"/>
              </a:rPr>
            </a:br>
            <a:r>
              <a:rPr lang="en-US" sz="1800" dirty="0">
                <a:latin typeface="Calisto MT" panose="02040603050505030304" pitchFamily="18" charset="0"/>
              </a:rPr>
              <a:t>Alloy steels their applications, </a:t>
            </a:r>
            <a:br>
              <a:rPr lang="en-US" sz="1800" dirty="0">
                <a:latin typeface="Calisto MT" panose="02040603050505030304" pitchFamily="18" charset="0"/>
              </a:rPr>
            </a:br>
            <a:r>
              <a:rPr lang="en-US" sz="1800" dirty="0">
                <a:latin typeface="Calisto MT" panose="02040603050505030304" pitchFamily="18" charset="0"/>
              </a:rPr>
              <a:t>Definition of stress, strain and its types, </a:t>
            </a:r>
            <a:br>
              <a:rPr lang="en-US" sz="1800" dirty="0">
                <a:latin typeface="Calisto MT" panose="02040603050505030304" pitchFamily="18" charset="0"/>
              </a:rPr>
            </a:br>
            <a:r>
              <a:rPr lang="en-US" sz="1800" dirty="0">
                <a:latin typeface="Calisto MT" panose="02040603050505030304" pitchFamily="18" charset="0"/>
              </a:rPr>
              <a:t>Poisson’s ratio, Stress-strain diagram of ductile and brittle materials, </a:t>
            </a:r>
            <a:br>
              <a:rPr lang="en-US" sz="1800" dirty="0">
                <a:latin typeface="Calisto MT" panose="02040603050505030304" pitchFamily="18" charset="0"/>
              </a:rPr>
            </a:br>
            <a:r>
              <a:rPr lang="en-US" sz="1800" dirty="0">
                <a:latin typeface="Calisto MT" panose="02040603050505030304" pitchFamily="18" charset="0"/>
              </a:rPr>
              <a:t>Hooks law and modulus of elasticity,</a:t>
            </a:r>
            <a:br>
              <a:rPr lang="en-US" sz="1800" dirty="0">
                <a:latin typeface="Calisto MT" panose="02040603050505030304" pitchFamily="18" charset="0"/>
              </a:rPr>
            </a:br>
            <a:r>
              <a:rPr lang="en-US" sz="1800" dirty="0">
                <a:latin typeface="Calisto MT" panose="02040603050505030304" pitchFamily="18" charset="0"/>
              </a:rPr>
              <a:t>Mechanical properties like strength, hardness, toughness, ductility, brittleness, malleability etc. of materials, </a:t>
            </a:r>
            <a:br>
              <a:rPr lang="en-US" sz="1800" dirty="0">
                <a:latin typeface="Calisto MT" panose="02040603050505030304" pitchFamily="18" charset="0"/>
              </a:rPr>
            </a:br>
            <a:endParaRPr sz="1800" dirty="0">
              <a:latin typeface="Calisto MT" panose="02040603050505030304" pitchFamily="18" charset="0"/>
            </a:endParaRPr>
          </a:p>
        </p:txBody>
      </p:sp>
      <p:sp>
        <p:nvSpPr>
          <p:cNvPr id="57" name="Google Shape;57;p13"/>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3" name="TextBox 2">
            <a:extLst>
              <a:ext uri="{FF2B5EF4-FFF2-40B4-BE49-F238E27FC236}">
                <a16:creationId xmlns:a16="http://schemas.microsoft.com/office/drawing/2014/main" id="{E77E5F8F-FEC0-D778-2419-F8EDED45A550}"/>
              </a:ext>
            </a:extLst>
          </p:cNvPr>
          <p:cNvSpPr txBox="1"/>
          <p:nvPr/>
        </p:nvSpPr>
        <p:spPr>
          <a:xfrm>
            <a:off x="327377" y="170624"/>
            <a:ext cx="2957690" cy="4480907"/>
          </a:xfrm>
          <a:prstGeom prst="rect">
            <a:avLst/>
          </a:prstGeom>
          <a:noFill/>
        </p:spPr>
        <p:txBody>
          <a:bodyPr wrap="square">
            <a:spAutoFit/>
          </a:bodyPr>
          <a:lstStyle/>
          <a:p>
            <a:pPr algn="just">
              <a:lnSpc>
                <a:spcPct val="150000"/>
              </a:lnSpc>
            </a:pPr>
            <a:r>
              <a:rPr lang="en-US" sz="1600" dirty="0">
                <a:solidFill>
                  <a:srgbClr val="FFFF00"/>
                </a:solidFill>
                <a:latin typeface="Calisto MT" panose="02040603050505030304" pitchFamily="18" charset="0"/>
              </a:rPr>
              <a:t>These steels are used for manufacturing </a:t>
            </a:r>
          </a:p>
          <a:p>
            <a:pPr algn="just">
              <a:lnSpc>
                <a:spcPct val="150000"/>
              </a:lnSpc>
            </a:pPr>
            <a:r>
              <a:rPr lang="en-US" sz="1600" dirty="0">
                <a:solidFill>
                  <a:schemeClr val="tx1"/>
                </a:solidFill>
                <a:latin typeface="Calisto MT" panose="02040603050505030304" pitchFamily="18" charset="0"/>
              </a:rPr>
              <a:t>Axles, </a:t>
            </a:r>
          </a:p>
          <a:p>
            <a:pPr algn="just">
              <a:lnSpc>
                <a:spcPct val="150000"/>
              </a:lnSpc>
            </a:pPr>
            <a:r>
              <a:rPr lang="en-US" sz="1600" dirty="0">
                <a:solidFill>
                  <a:schemeClr val="tx1"/>
                </a:solidFill>
                <a:latin typeface="Calisto MT" panose="02040603050505030304" pitchFamily="18" charset="0"/>
              </a:rPr>
              <a:t>Bolts, </a:t>
            </a:r>
          </a:p>
          <a:p>
            <a:pPr algn="just">
              <a:lnSpc>
                <a:spcPct val="150000"/>
              </a:lnSpc>
            </a:pPr>
            <a:r>
              <a:rPr lang="en-US" sz="1600" dirty="0">
                <a:solidFill>
                  <a:schemeClr val="tx1"/>
                </a:solidFill>
                <a:latin typeface="Calisto MT" panose="02040603050505030304" pitchFamily="18" charset="0"/>
              </a:rPr>
              <a:t>Screws, </a:t>
            </a:r>
          </a:p>
          <a:p>
            <a:pPr algn="just">
              <a:lnSpc>
                <a:spcPct val="150000"/>
              </a:lnSpc>
            </a:pPr>
            <a:r>
              <a:rPr lang="en-US" sz="1600" dirty="0">
                <a:solidFill>
                  <a:schemeClr val="tx1"/>
                </a:solidFill>
                <a:latin typeface="Calisto MT" panose="02040603050505030304" pitchFamily="18" charset="0"/>
              </a:rPr>
              <a:t>Nuts,</a:t>
            </a:r>
          </a:p>
          <a:p>
            <a:pPr algn="just">
              <a:lnSpc>
                <a:spcPct val="150000"/>
              </a:lnSpc>
            </a:pPr>
            <a:r>
              <a:rPr lang="en-US" sz="1600" dirty="0">
                <a:solidFill>
                  <a:schemeClr val="tx1"/>
                </a:solidFill>
                <a:latin typeface="Calisto MT" panose="02040603050505030304" pitchFamily="18" charset="0"/>
              </a:rPr>
              <a:t>Special duty shafts,</a:t>
            </a:r>
          </a:p>
          <a:p>
            <a:pPr algn="just">
              <a:lnSpc>
                <a:spcPct val="150000"/>
              </a:lnSpc>
            </a:pPr>
            <a:r>
              <a:rPr lang="en-US" sz="1600" dirty="0">
                <a:solidFill>
                  <a:schemeClr val="tx1"/>
                </a:solidFill>
                <a:latin typeface="Calisto MT" panose="02040603050505030304" pitchFamily="18" charset="0"/>
              </a:rPr>
              <a:t>Connecting rods, </a:t>
            </a:r>
          </a:p>
          <a:p>
            <a:pPr algn="just">
              <a:lnSpc>
                <a:spcPct val="150000"/>
              </a:lnSpc>
            </a:pPr>
            <a:r>
              <a:rPr lang="en-US" sz="1600" dirty="0">
                <a:solidFill>
                  <a:schemeClr val="tx1"/>
                </a:solidFill>
                <a:latin typeface="Calisto MT" panose="02040603050505030304" pitchFamily="18" charset="0"/>
              </a:rPr>
              <a:t>Small and medium forgings, </a:t>
            </a:r>
          </a:p>
          <a:p>
            <a:pPr algn="just">
              <a:lnSpc>
                <a:spcPct val="150000"/>
              </a:lnSpc>
            </a:pPr>
            <a:r>
              <a:rPr lang="en-US" sz="1600" dirty="0">
                <a:solidFill>
                  <a:schemeClr val="tx1"/>
                </a:solidFill>
                <a:latin typeface="Calisto MT" panose="02040603050505030304" pitchFamily="18" charset="0"/>
              </a:rPr>
              <a:t>Cold upset wires and rods, </a:t>
            </a:r>
          </a:p>
          <a:p>
            <a:pPr algn="just">
              <a:lnSpc>
                <a:spcPct val="150000"/>
              </a:lnSpc>
            </a:pPr>
            <a:r>
              <a:rPr lang="en-US" sz="1600" dirty="0">
                <a:solidFill>
                  <a:schemeClr val="tx1"/>
                </a:solidFill>
                <a:latin typeface="Calisto MT" panose="02040603050505030304" pitchFamily="18" charset="0"/>
              </a:rPr>
              <a:t>Solid turbine rotors, </a:t>
            </a:r>
          </a:p>
          <a:p>
            <a:pPr algn="just">
              <a:lnSpc>
                <a:spcPct val="150000"/>
              </a:lnSpc>
            </a:pPr>
            <a:r>
              <a:rPr lang="en-US" sz="1600" dirty="0">
                <a:solidFill>
                  <a:schemeClr val="tx1"/>
                </a:solidFill>
                <a:latin typeface="Calisto MT" panose="02040603050505030304" pitchFamily="18" charset="0"/>
              </a:rPr>
              <a:t>Rotor and gear shaft,</a:t>
            </a:r>
          </a:p>
        </p:txBody>
      </p:sp>
      <p:sp>
        <p:nvSpPr>
          <p:cNvPr id="5" name="TextBox 4">
            <a:extLst>
              <a:ext uri="{FF2B5EF4-FFF2-40B4-BE49-F238E27FC236}">
                <a16:creationId xmlns:a16="http://schemas.microsoft.com/office/drawing/2014/main" id="{5AD56FAD-9FC2-8C80-AA5C-147844FF8C98}"/>
              </a:ext>
            </a:extLst>
          </p:cNvPr>
          <p:cNvSpPr txBox="1"/>
          <p:nvPr/>
        </p:nvSpPr>
        <p:spPr>
          <a:xfrm>
            <a:off x="3623732" y="914399"/>
            <a:ext cx="5294490" cy="1156920"/>
          </a:xfrm>
          <a:prstGeom prst="rect">
            <a:avLst/>
          </a:prstGeom>
          <a:noFill/>
        </p:spPr>
        <p:txBody>
          <a:bodyPr wrap="square">
            <a:spAutoFit/>
          </a:bodyPr>
          <a:lstStyle/>
          <a:p>
            <a:pPr algn="just">
              <a:lnSpc>
                <a:spcPct val="150000"/>
              </a:lnSpc>
            </a:pPr>
            <a:r>
              <a:rPr lang="en-US" sz="1600" dirty="0">
                <a:solidFill>
                  <a:schemeClr val="tx1"/>
                </a:solidFill>
                <a:latin typeface="Calisto MT" panose="02040603050505030304" pitchFamily="18" charset="0"/>
              </a:rPr>
              <a:t>Forks and anchor bolts screw stock,</a:t>
            </a:r>
          </a:p>
          <a:p>
            <a:pPr algn="just">
              <a:lnSpc>
                <a:spcPct val="150000"/>
              </a:lnSpc>
            </a:pPr>
            <a:r>
              <a:rPr lang="en-US" sz="1600" dirty="0">
                <a:solidFill>
                  <a:schemeClr val="tx1"/>
                </a:solidFill>
                <a:latin typeface="Calisto MT" panose="02040603050505030304" pitchFamily="18" charset="0"/>
              </a:rPr>
              <a:t>Spring clips,</a:t>
            </a:r>
          </a:p>
          <a:p>
            <a:pPr algn="just">
              <a:lnSpc>
                <a:spcPct val="150000"/>
              </a:lnSpc>
            </a:pPr>
            <a:r>
              <a:rPr lang="en-US" sz="1600" dirty="0">
                <a:solidFill>
                  <a:schemeClr val="tx1"/>
                </a:solidFill>
                <a:latin typeface="Calisto MT" panose="02040603050505030304" pitchFamily="18" charset="0"/>
              </a:rPr>
              <a:t>Tubing, pipes, light weight rails, concrete reinforcing etc.</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A16B8AC-014E-3828-8DB5-3C41CE8DD56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21</a:t>
            </a:fld>
            <a:endParaRPr lang="en"/>
          </a:p>
        </p:txBody>
      </p:sp>
      <p:sp>
        <p:nvSpPr>
          <p:cNvPr id="4" name="TextBox 3">
            <a:extLst>
              <a:ext uri="{FF2B5EF4-FFF2-40B4-BE49-F238E27FC236}">
                <a16:creationId xmlns:a16="http://schemas.microsoft.com/office/drawing/2014/main" id="{B73BFC99-26A1-738C-6923-2F97CB5FCA5F}"/>
              </a:ext>
            </a:extLst>
          </p:cNvPr>
          <p:cNvSpPr txBox="1"/>
          <p:nvPr/>
        </p:nvSpPr>
        <p:spPr>
          <a:xfrm>
            <a:off x="454378" y="433134"/>
            <a:ext cx="3451578" cy="400110"/>
          </a:xfrm>
          <a:prstGeom prst="rect">
            <a:avLst/>
          </a:prstGeom>
          <a:noFill/>
        </p:spPr>
        <p:txBody>
          <a:bodyPr wrap="square">
            <a:spAutoFit/>
          </a:bodyPr>
          <a:lstStyle/>
          <a:p>
            <a:r>
              <a:rPr lang="en-US" sz="2000" b="1" dirty="0">
                <a:solidFill>
                  <a:schemeClr val="tx1"/>
                </a:solidFill>
                <a:latin typeface="Calisto MT" panose="02040603050505030304" pitchFamily="18" charset="0"/>
              </a:rPr>
              <a:t>What is Stress?</a:t>
            </a:r>
          </a:p>
        </p:txBody>
      </p:sp>
      <p:sp>
        <p:nvSpPr>
          <p:cNvPr id="6" name="TextBox 5">
            <a:extLst>
              <a:ext uri="{FF2B5EF4-FFF2-40B4-BE49-F238E27FC236}">
                <a16:creationId xmlns:a16="http://schemas.microsoft.com/office/drawing/2014/main" id="{E75600C4-943B-C3F1-600D-51ED0C6A1772}"/>
              </a:ext>
            </a:extLst>
          </p:cNvPr>
          <p:cNvSpPr txBox="1"/>
          <p:nvPr/>
        </p:nvSpPr>
        <p:spPr>
          <a:xfrm>
            <a:off x="454378" y="955676"/>
            <a:ext cx="6386689" cy="4111575"/>
          </a:xfrm>
          <a:prstGeom prst="rect">
            <a:avLst/>
          </a:prstGeom>
          <a:noFill/>
        </p:spPr>
        <p:txBody>
          <a:bodyPr wrap="square">
            <a:spAutoFit/>
          </a:bodyPr>
          <a:lstStyle/>
          <a:p>
            <a:pPr algn="just">
              <a:lnSpc>
                <a:spcPct val="150000"/>
              </a:lnSpc>
            </a:pPr>
            <a:r>
              <a:rPr lang="en-US" sz="1600" dirty="0">
                <a:solidFill>
                  <a:srgbClr val="FFFF00"/>
                </a:solidFill>
                <a:latin typeface="Calisto MT" panose="02040603050505030304" pitchFamily="18" charset="0"/>
              </a:rPr>
              <a:t>Stress is defined as force per unit area within materials that arises from externally applied forces. By uneven heating, or permanent deformation and that permits an accurate description and prediction of elastic, plastic, and fluid behaviour. Stress is given by the following formula:</a:t>
            </a:r>
          </a:p>
          <a:p>
            <a:pPr algn="ctr">
              <a:lnSpc>
                <a:spcPct val="150000"/>
              </a:lnSpc>
            </a:pPr>
            <a:endParaRPr lang="en-US" sz="1600" dirty="0">
              <a:solidFill>
                <a:schemeClr val="tx1"/>
              </a:solidFill>
              <a:latin typeface="Calisto MT" panose="02040603050505030304" pitchFamily="18" charset="0"/>
            </a:endParaRPr>
          </a:p>
          <a:p>
            <a:pPr algn="ctr">
              <a:lnSpc>
                <a:spcPct val="150000"/>
              </a:lnSpc>
            </a:pPr>
            <a:r>
              <a:rPr lang="en-US" sz="1600" dirty="0">
                <a:solidFill>
                  <a:schemeClr val="tx1"/>
                </a:solidFill>
                <a:latin typeface="Calisto MT" panose="02040603050505030304" pitchFamily="18" charset="0"/>
              </a:rPr>
              <a:t>Stress (σ) = Force (F) /Area (A)</a:t>
            </a:r>
          </a:p>
          <a:p>
            <a:pPr algn="just">
              <a:lnSpc>
                <a:spcPct val="150000"/>
              </a:lnSpc>
            </a:pPr>
            <a:endParaRPr lang="en-US" sz="1600" dirty="0">
              <a:solidFill>
                <a:srgbClr val="FFFF00"/>
              </a:solidFill>
              <a:latin typeface="Calisto MT" panose="02040603050505030304" pitchFamily="18" charset="0"/>
            </a:endParaRPr>
          </a:p>
          <a:p>
            <a:pPr algn="just">
              <a:lnSpc>
                <a:spcPct val="150000"/>
              </a:lnSpc>
            </a:pPr>
            <a:r>
              <a:rPr lang="en-US" sz="1600" dirty="0">
                <a:solidFill>
                  <a:srgbClr val="FFFF00"/>
                </a:solidFill>
                <a:latin typeface="Calisto MT" panose="02040603050505030304" pitchFamily="18" charset="0"/>
              </a:rPr>
              <a:t>where, σ is the stress applied, F is the force applied and </a:t>
            </a:r>
          </a:p>
          <a:p>
            <a:pPr algn="just">
              <a:lnSpc>
                <a:spcPct val="150000"/>
              </a:lnSpc>
            </a:pPr>
            <a:r>
              <a:rPr lang="en-US" sz="1600" dirty="0">
                <a:solidFill>
                  <a:srgbClr val="FFFF00"/>
                </a:solidFill>
                <a:latin typeface="Calisto MT" panose="02040603050505030304" pitchFamily="18" charset="0"/>
              </a:rPr>
              <a:t>A is the area of the force application.</a:t>
            </a:r>
          </a:p>
          <a:p>
            <a:pPr algn="just">
              <a:lnSpc>
                <a:spcPct val="150000"/>
              </a:lnSpc>
            </a:pPr>
            <a:r>
              <a:rPr lang="en-US" sz="1600" dirty="0">
                <a:solidFill>
                  <a:srgbClr val="FFFF00"/>
                </a:solidFill>
                <a:latin typeface="Calisto MT" panose="02040603050505030304" pitchFamily="18" charset="0"/>
              </a:rPr>
              <a:t>The unit of stress is N/m2.</a:t>
            </a:r>
          </a:p>
          <a:p>
            <a:pPr algn="just">
              <a:lnSpc>
                <a:spcPct val="150000"/>
              </a:lnSpc>
            </a:pPr>
            <a:endParaRPr lang="en-US" sz="1600" dirty="0">
              <a:solidFill>
                <a:srgbClr val="FFFF00"/>
              </a:solidFill>
              <a:latin typeface="Calisto MT" panose="02040603050505030304" pitchFamily="18" charset="0"/>
            </a:endParaRPr>
          </a:p>
        </p:txBody>
      </p:sp>
    </p:spTree>
    <p:extLst>
      <p:ext uri="{BB962C8B-B14F-4D97-AF65-F5344CB8AC3E}">
        <p14:creationId xmlns:p14="http://schemas.microsoft.com/office/powerpoint/2010/main" val="3213719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 calcmode="lin" valueType="num">
                                      <p:cBhvr additive="base">
                                        <p:cTn id="13"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anim calcmode="lin" valueType="num">
                                      <p:cBhvr additive="base">
                                        <p:cTn id="19" dur="500" fill="hold"/>
                                        <p:tgtEl>
                                          <p:spTgt spid="6">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6">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6">
                                            <p:txEl>
                                              <p:pRg st="5" end="5"/>
                                            </p:txEl>
                                          </p:spTgt>
                                        </p:tgtEl>
                                        <p:attrNameLst>
                                          <p:attrName>style.visibility</p:attrName>
                                        </p:attrNameLst>
                                      </p:cBhvr>
                                      <p:to>
                                        <p:strVal val="visible"/>
                                      </p:to>
                                    </p:set>
                                    <p:anim calcmode="lin" valueType="num">
                                      <p:cBhvr additive="base">
                                        <p:cTn id="25" dur="500" fill="hold"/>
                                        <p:tgtEl>
                                          <p:spTgt spid="6">
                                            <p:txEl>
                                              <p:pRg st="5" end="5"/>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6">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anim calcmode="lin" valueType="num">
                                      <p:cBhvr additive="base">
                                        <p:cTn id="31" dur="500" fill="hold"/>
                                        <p:tgtEl>
                                          <p:spTgt spid="6">
                                            <p:txEl>
                                              <p:pRg st="6" end="6"/>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6">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2.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DB607C5-2929-3912-2D3C-11D412580E3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22</a:t>
            </a:fld>
            <a:endParaRPr lang="en"/>
          </a:p>
        </p:txBody>
      </p:sp>
      <p:pic>
        <p:nvPicPr>
          <p:cNvPr id="14" name="Picture 13">
            <a:extLst>
              <a:ext uri="{FF2B5EF4-FFF2-40B4-BE49-F238E27FC236}">
                <a16:creationId xmlns:a16="http://schemas.microsoft.com/office/drawing/2014/main" id="{6E82ADE5-156B-AA08-3F6B-0D322151EAE3}"/>
              </a:ext>
            </a:extLst>
          </p:cNvPr>
          <p:cNvPicPr>
            <a:picLocks noChangeAspect="1"/>
          </p:cNvPicPr>
          <p:nvPr/>
        </p:nvPicPr>
        <p:blipFill>
          <a:blip r:embed="rId2"/>
          <a:stretch>
            <a:fillRect/>
          </a:stretch>
        </p:blipFill>
        <p:spPr>
          <a:xfrm>
            <a:off x="2471746" y="2112235"/>
            <a:ext cx="4200508" cy="1280271"/>
          </a:xfrm>
          <a:prstGeom prst="rect">
            <a:avLst/>
          </a:prstGeom>
        </p:spPr>
      </p:pic>
      <p:graphicFrame>
        <p:nvGraphicFramePr>
          <p:cNvPr id="16" name="Object 1024">
            <a:extLst>
              <a:ext uri="{FF2B5EF4-FFF2-40B4-BE49-F238E27FC236}">
                <a16:creationId xmlns:a16="http://schemas.microsoft.com/office/drawing/2014/main" id="{8ADB5287-52E5-9068-D077-3C1339A4C93E}"/>
              </a:ext>
            </a:extLst>
          </p:cNvPr>
          <p:cNvGraphicFramePr>
            <a:graphicFrameLocks noChangeAspect="1"/>
          </p:cNvGraphicFramePr>
          <p:nvPr>
            <p:extLst>
              <p:ext uri="{D42A27DB-BD31-4B8C-83A1-F6EECF244321}">
                <p14:modId xmlns:p14="http://schemas.microsoft.com/office/powerpoint/2010/main" val="1931749515"/>
              </p:ext>
            </p:extLst>
          </p:nvPr>
        </p:nvGraphicFramePr>
        <p:xfrm>
          <a:off x="3849510" y="987051"/>
          <a:ext cx="1066800" cy="944563"/>
        </p:xfrm>
        <a:graphic>
          <a:graphicData uri="http://schemas.openxmlformats.org/presentationml/2006/ole">
            <mc:AlternateContent xmlns:mc="http://schemas.openxmlformats.org/markup-compatibility/2006">
              <mc:Choice xmlns:v="urn:schemas-microsoft-com:vml" Requires="v">
                <p:oleObj name="Equation" r:id="rId3" imgW="444240" imgH="393480" progId="Equation.3">
                  <p:embed/>
                </p:oleObj>
              </mc:Choice>
              <mc:Fallback>
                <p:oleObj name="Equation" r:id="rId3" imgW="444240" imgH="393480" progId="Equation.3">
                  <p:embed/>
                  <p:pic>
                    <p:nvPicPr>
                      <p:cNvPr id="129024" name="Object 102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49510" y="987051"/>
                        <a:ext cx="1066800" cy="944563"/>
                      </a:xfrm>
                      <a:prstGeom prst="rect">
                        <a:avLst/>
                      </a:prstGeom>
                      <a:solidFill>
                        <a:srgbClr val="FFFF00"/>
                      </a:solidFill>
                      <a:ln w="9525">
                        <a:solidFill>
                          <a:schemeClr val="tx2"/>
                        </a:solidFill>
                        <a:miter lim="800000"/>
                        <a:headEnd/>
                        <a:tailEnd/>
                      </a:ln>
                    </p:spPr>
                  </p:pic>
                </p:oleObj>
              </mc:Fallback>
            </mc:AlternateContent>
          </a:graphicData>
        </a:graphic>
      </p:graphicFrame>
    </p:spTree>
    <p:extLst>
      <p:ext uri="{BB962C8B-B14F-4D97-AF65-F5344CB8AC3E}">
        <p14:creationId xmlns:p14="http://schemas.microsoft.com/office/powerpoint/2010/main" val="42664312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6" name="Text Box 4"/>
          <p:cNvSpPr txBox="1">
            <a:spLocks noChangeArrowheads="1"/>
          </p:cNvSpPr>
          <p:nvPr/>
        </p:nvSpPr>
        <p:spPr bwMode="auto">
          <a:xfrm>
            <a:off x="519881" y="839391"/>
            <a:ext cx="8461887" cy="3742050"/>
          </a:xfrm>
          <a:prstGeom prst="rect">
            <a:avLst/>
          </a:prstGeom>
          <a:noFill/>
          <a:ln w="9525">
            <a:noFill/>
            <a:miter lim="800000"/>
            <a:headEnd/>
            <a:tailEnd/>
          </a:ln>
          <a:effectLst/>
        </p:spPr>
        <p:txBody>
          <a:bodyPr wrap="square">
            <a:spAutoFit/>
          </a:bodyPr>
          <a:lstStyle/>
          <a:p>
            <a:pPr marL="285750" indent="-285750" defTabSz="685800">
              <a:lnSpc>
                <a:spcPct val="150000"/>
              </a:lnSpc>
              <a:buClrTx/>
              <a:buFont typeface="Arial" panose="020B0604020202020204" pitchFamily="34" charset="0"/>
              <a:buChar char="•"/>
            </a:pPr>
            <a:r>
              <a:rPr lang="en-US" sz="1600" kern="1200" dirty="0">
                <a:solidFill>
                  <a:srgbClr val="C00000"/>
                </a:solidFill>
                <a:effectLst>
                  <a:outerShdw blurRad="38100" dist="38100" dir="2700000" algn="tl">
                    <a:srgbClr val="000000">
                      <a:alpha val="43137"/>
                    </a:srgbClr>
                  </a:outerShdw>
                </a:effectLst>
                <a:latin typeface="Calisto MT" panose="02040603050505030304" pitchFamily="18" charset="0"/>
                <a:ea typeface="+mn-ea"/>
                <a:cs typeface="+mn-cs"/>
              </a:rPr>
              <a:t>Normal Load (Axial load):  </a:t>
            </a:r>
            <a:r>
              <a:rPr lang="en-US" sz="1600" kern="1200" dirty="0">
                <a:solidFill>
                  <a:prstClr val="black"/>
                </a:solidFill>
                <a:effectLst>
                  <a:outerShdw blurRad="38100" dist="38100" dir="2700000" algn="tl">
                    <a:srgbClr val="000000">
                      <a:alpha val="43137"/>
                    </a:srgbClr>
                  </a:outerShdw>
                </a:effectLst>
                <a:latin typeface="Calisto MT" panose="02040603050505030304" pitchFamily="18" charset="0"/>
                <a:ea typeface="+mn-ea"/>
                <a:cs typeface="+mn-cs"/>
              </a:rPr>
              <a:t>Load is perpendicular to the supporting material.</a:t>
            </a:r>
          </a:p>
          <a:p>
            <a:pPr marL="285750" indent="-285750" defTabSz="685800">
              <a:lnSpc>
                <a:spcPct val="150000"/>
              </a:lnSpc>
              <a:buClrTx/>
              <a:buFont typeface="Arial" panose="020B0604020202020204" pitchFamily="34" charset="0"/>
              <a:buChar char="•"/>
            </a:pPr>
            <a:r>
              <a:rPr lang="en-US" sz="1600" kern="1200" dirty="0">
                <a:solidFill>
                  <a:srgbClr val="C00000"/>
                </a:solidFill>
                <a:effectLst>
                  <a:outerShdw blurRad="38100" dist="38100" dir="2700000" algn="tl">
                    <a:srgbClr val="000000">
                      <a:alpha val="43137"/>
                    </a:srgbClr>
                  </a:outerShdw>
                </a:effectLst>
                <a:latin typeface="Calisto MT" panose="02040603050505030304" pitchFamily="18" charset="0"/>
                <a:ea typeface="+mn-ea"/>
                <a:cs typeface="+mn-cs"/>
              </a:rPr>
              <a:t>Tension Load:  </a:t>
            </a:r>
            <a:r>
              <a:rPr lang="en-US" sz="1600" kern="1200" dirty="0">
                <a:solidFill>
                  <a:prstClr val="black"/>
                </a:solidFill>
                <a:effectLst>
                  <a:outerShdw blurRad="38100" dist="38100" dir="2700000" algn="tl">
                    <a:srgbClr val="000000">
                      <a:alpha val="43137"/>
                    </a:srgbClr>
                  </a:outerShdw>
                </a:effectLst>
                <a:latin typeface="Calisto MT" panose="02040603050505030304" pitchFamily="18" charset="0"/>
                <a:ea typeface="+mn-ea"/>
                <a:cs typeface="+mn-cs"/>
              </a:rPr>
              <a:t>As the ends of material are pulled apart to make the material longer, the load is called a tension load.</a:t>
            </a:r>
          </a:p>
          <a:p>
            <a:pPr marL="285750" indent="-285750" defTabSz="685800">
              <a:lnSpc>
                <a:spcPct val="150000"/>
              </a:lnSpc>
              <a:buClrTx/>
              <a:buFont typeface="Arial" panose="020B0604020202020204" pitchFamily="34" charset="0"/>
              <a:buChar char="•"/>
            </a:pPr>
            <a:r>
              <a:rPr lang="en-US" sz="1600" kern="1200" dirty="0">
                <a:solidFill>
                  <a:srgbClr val="C00000"/>
                </a:solidFill>
                <a:effectLst>
                  <a:outerShdw blurRad="38100" dist="38100" dir="2700000" algn="tl">
                    <a:srgbClr val="000000">
                      <a:alpha val="43137"/>
                    </a:srgbClr>
                  </a:outerShdw>
                </a:effectLst>
                <a:latin typeface="Calisto MT" panose="02040603050505030304" pitchFamily="18" charset="0"/>
                <a:ea typeface="+mn-ea"/>
                <a:cs typeface="+mn-cs"/>
              </a:rPr>
              <a:t>Compression Load:  </a:t>
            </a:r>
            <a:r>
              <a:rPr lang="en-US" sz="1600" kern="1200" dirty="0">
                <a:solidFill>
                  <a:prstClr val="black"/>
                </a:solidFill>
                <a:effectLst>
                  <a:outerShdw blurRad="38100" dist="38100" dir="2700000" algn="tl">
                    <a:srgbClr val="000000">
                      <a:alpha val="43137"/>
                    </a:srgbClr>
                  </a:outerShdw>
                </a:effectLst>
                <a:latin typeface="Calisto MT" panose="02040603050505030304" pitchFamily="18" charset="0"/>
                <a:ea typeface="+mn-ea"/>
                <a:cs typeface="+mn-cs"/>
              </a:rPr>
              <a:t>As the ends of material are pushed into make the material smaller, the load is called a compression load.</a:t>
            </a:r>
          </a:p>
          <a:p>
            <a:pPr marL="285750" indent="-285750" defTabSz="685800">
              <a:lnSpc>
                <a:spcPct val="150000"/>
              </a:lnSpc>
              <a:buClrTx/>
              <a:buFont typeface="Arial" panose="020B0604020202020204" pitchFamily="34" charset="0"/>
              <a:buChar char="•"/>
            </a:pPr>
            <a:r>
              <a:rPr lang="en-US" sz="1600" kern="1200" dirty="0">
                <a:solidFill>
                  <a:srgbClr val="C00000"/>
                </a:solidFill>
                <a:effectLst>
                  <a:outerShdw blurRad="38100" dist="38100" dir="2700000" algn="tl">
                    <a:srgbClr val="000000">
                      <a:alpha val="43137"/>
                    </a:srgbClr>
                  </a:outerShdw>
                </a:effectLst>
                <a:latin typeface="Calisto MT" panose="02040603050505030304" pitchFamily="18" charset="0"/>
                <a:ea typeface="+mn-ea"/>
                <a:cs typeface="+mn-cs"/>
              </a:rPr>
              <a:t>Torsion Loads:  </a:t>
            </a:r>
            <a:r>
              <a:rPr lang="en-US" sz="1600" kern="1200" dirty="0">
                <a:solidFill>
                  <a:prstClr val="black"/>
                </a:solidFill>
                <a:effectLst>
                  <a:outerShdw blurRad="38100" dist="38100" dir="2700000" algn="tl">
                    <a:srgbClr val="000000">
                      <a:alpha val="43137"/>
                    </a:srgbClr>
                  </a:outerShdw>
                </a:effectLst>
                <a:latin typeface="Calisto MT" panose="02040603050505030304" pitchFamily="18" charset="0"/>
                <a:ea typeface="+mn-ea"/>
                <a:cs typeface="+mn-cs"/>
              </a:rPr>
              <a:t>Angular distortion on a component, such as a shaft, when a moment is applied.  (Twisting)</a:t>
            </a:r>
          </a:p>
          <a:p>
            <a:pPr marL="285750" indent="-285750" defTabSz="685800">
              <a:lnSpc>
                <a:spcPct val="150000"/>
              </a:lnSpc>
              <a:buClrTx/>
              <a:buFont typeface="Arial" panose="020B0604020202020204" pitchFamily="34" charset="0"/>
              <a:buChar char="•"/>
            </a:pPr>
            <a:r>
              <a:rPr lang="en-US" sz="1600" kern="1200" dirty="0">
                <a:solidFill>
                  <a:srgbClr val="C00000"/>
                </a:solidFill>
                <a:effectLst>
                  <a:outerShdw blurRad="38100" dist="38100" dir="2700000" algn="tl">
                    <a:srgbClr val="000000">
                      <a:alpha val="43137"/>
                    </a:srgbClr>
                  </a:outerShdw>
                </a:effectLst>
                <a:latin typeface="Calisto MT" panose="02040603050505030304" pitchFamily="18" charset="0"/>
                <a:ea typeface="+mn-ea"/>
                <a:cs typeface="+mn-cs"/>
              </a:rPr>
              <a:t>Thermal Loads:  </a:t>
            </a:r>
            <a:r>
              <a:rPr lang="en-US" sz="1600" kern="1200" dirty="0">
                <a:solidFill>
                  <a:prstClr val="black"/>
                </a:solidFill>
                <a:effectLst>
                  <a:outerShdw blurRad="38100" dist="38100" dir="2700000" algn="tl">
                    <a:srgbClr val="000000">
                      <a:alpha val="43137"/>
                    </a:srgbClr>
                  </a:outerShdw>
                </a:effectLst>
                <a:latin typeface="Calisto MT" panose="02040603050505030304" pitchFamily="18" charset="0"/>
                <a:ea typeface="+mn-ea"/>
                <a:cs typeface="+mn-cs"/>
              </a:rPr>
              <a:t>Distortion caused be heating or cooling a material.  A normal load is created when the material is constrained in any direction in the plane that is constrained. </a:t>
            </a:r>
          </a:p>
          <a:p>
            <a:pPr marL="285750" indent="-285750" defTabSz="685800">
              <a:lnSpc>
                <a:spcPct val="150000"/>
              </a:lnSpc>
              <a:buClrTx/>
              <a:buFont typeface="Arial" panose="020B0604020202020204" pitchFamily="34" charset="0"/>
              <a:buChar char="•"/>
            </a:pPr>
            <a:endParaRPr lang="en-US" sz="1600" kern="1200" dirty="0">
              <a:solidFill>
                <a:prstClr val="black"/>
              </a:solidFill>
              <a:effectLst>
                <a:outerShdw blurRad="38100" dist="38100" dir="2700000" algn="tl">
                  <a:srgbClr val="000000">
                    <a:alpha val="43137"/>
                  </a:srgbClr>
                </a:outerShdw>
              </a:effectLst>
              <a:latin typeface="Calisto MT" panose="02040603050505030304" pitchFamily="18" charset="0"/>
              <a:ea typeface="+mn-ea"/>
              <a:cs typeface="+mn-cs"/>
            </a:endParaRPr>
          </a:p>
        </p:txBody>
      </p:sp>
      <p:sp>
        <p:nvSpPr>
          <p:cNvPr id="3092" name="Rectangle 20"/>
          <p:cNvSpPr>
            <a:spLocks noChangeArrowheads="1"/>
          </p:cNvSpPr>
          <p:nvPr/>
        </p:nvSpPr>
        <p:spPr bwMode="auto">
          <a:xfrm>
            <a:off x="1943100" y="57150"/>
            <a:ext cx="4467890" cy="461665"/>
          </a:xfrm>
          <a:prstGeom prst="rect">
            <a:avLst/>
          </a:prstGeom>
          <a:noFill/>
          <a:ln w="9525">
            <a:noFill/>
            <a:miter lim="800000"/>
            <a:headEnd/>
            <a:tailEnd/>
          </a:ln>
          <a:effectLst/>
        </p:spPr>
        <p:txBody>
          <a:bodyPr wrap="none">
            <a:spAutoFit/>
          </a:bodyPr>
          <a:lstStyle/>
          <a:p>
            <a:pPr defTabSz="685800">
              <a:buClrTx/>
            </a:pPr>
            <a:r>
              <a:rPr lang="en-US" sz="2400" b="1" kern="1200" dirty="0">
                <a:solidFill>
                  <a:srgbClr val="C00000"/>
                </a:solidFill>
                <a:latin typeface="Calisto MT" panose="02040603050505030304" pitchFamily="18" charset="0"/>
                <a:ea typeface="+mn-ea"/>
                <a:cs typeface="+mn-cs"/>
              </a:rPr>
              <a:t>Classifying  Loads on Materials</a:t>
            </a:r>
          </a:p>
        </p:txBody>
      </p:sp>
    </p:spTree>
    <p:extLst>
      <p:ext uri="{BB962C8B-B14F-4D97-AF65-F5344CB8AC3E}">
        <p14:creationId xmlns:p14="http://schemas.microsoft.com/office/powerpoint/2010/main" val="5852930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076">
                                            <p:txEl>
                                              <p:pRg st="0" end="0"/>
                                            </p:txEl>
                                          </p:spTgt>
                                        </p:tgtEl>
                                        <p:attrNameLst>
                                          <p:attrName>style.visibility</p:attrName>
                                        </p:attrNameLst>
                                      </p:cBhvr>
                                      <p:to>
                                        <p:strVal val="visible"/>
                                      </p:to>
                                    </p:set>
                                    <p:anim calcmode="lin" valueType="num">
                                      <p:cBhvr additive="base">
                                        <p:cTn id="7" dur="500" fill="hold"/>
                                        <p:tgtEl>
                                          <p:spTgt spid="307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07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076">
                                            <p:txEl>
                                              <p:pRg st="1" end="1"/>
                                            </p:txEl>
                                          </p:spTgt>
                                        </p:tgtEl>
                                        <p:attrNameLst>
                                          <p:attrName>style.visibility</p:attrName>
                                        </p:attrNameLst>
                                      </p:cBhvr>
                                      <p:to>
                                        <p:strVal val="visible"/>
                                      </p:to>
                                    </p:set>
                                    <p:anim calcmode="lin" valueType="num">
                                      <p:cBhvr additive="base">
                                        <p:cTn id="13" dur="500" fill="hold"/>
                                        <p:tgtEl>
                                          <p:spTgt spid="3076">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07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076">
                                            <p:txEl>
                                              <p:pRg st="2" end="2"/>
                                            </p:txEl>
                                          </p:spTgt>
                                        </p:tgtEl>
                                        <p:attrNameLst>
                                          <p:attrName>style.visibility</p:attrName>
                                        </p:attrNameLst>
                                      </p:cBhvr>
                                      <p:to>
                                        <p:strVal val="visible"/>
                                      </p:to>
                                    </p:set>
                                    <p:anim calcmode="lin" valueType="num">
                                      <p:cBhvr additive="base">
                                        <p:cTn id="19" dur="500" fill="hold"/>
                                        <p:tgtEl>
                                          <p:spTgt spid="3076">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07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076">
                                            <p:txEl>
                                              <p:pRg st="3" end="3"/>
                                            </p:txEl>
                                          </p:spTgt>
                                        </p:tgtEl>
                                        <p:attrNameLst>
                                          <p:attrName>style.visibility</p:attrName>
                                        </p:attrNameLst>
                                      </p:cBhvr>
                                      <p:to>
                                        <p:strVal val="visible"/>
                                      </p:to>
                                    </p:set>
                                    <p:anim calcmode="lin" valueType="num">
                                      <p:cBhvr additive="base">
                                        <p:cTn id="25" dur="500" fill="hold"/>
                                        <p:tgtEl>
                                          <p:spTgt spid="3076">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076">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076">
                                            <p:txEl>
                                              <p:pRg st="4" end="4"/>
                                            </p:txEl>
                                          </p:spTgt>
                                        </p:tgtEl>
                                        <p:attrNameLst>
                                          <p:attrName>style.visibility</p:attrName>
                                        </p:attrNameLst>
                                      </p:cBhvr>
                                      <p:to>
                                        <p:strVal val="visible"/>
                                      </p:to>
                                    </p:set>
                                    <p:anim calcmode="lin" valueType="num">
                                      <p:cBhvr additive="base">
                                        <p:cTn id="31" dur="500" fill="hold"/>
                                        <p:tgtEl>
                                          <p:spTgt spid="3076">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076">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6"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CB4B2E97-96BB-061C-838D-8525220D1418}"/>
              </a:ext>
            </a:extLst>
          </p:cNvPr>
          <p:cNvGrpSpPr/>
          <p:nvPr/>
        </p:nvGrpSpPr>
        <p:grpSpPr>
          <a:xfrm>
            <a:off x="1663586" y="2139950"/>
            <a:ext cx="6343650" cy="2743200"/>
            <a:chOff x="1663586" y="2139950"/>
            <a:chExt cx="6343650" cy="2743200"/>
          </a:xfrm>
        </p:grpSpPr>
        <p:grpSp>
          <p:nvGrpSpPr>
            <p:cNvPr id="18" name="Group 17">
              <a:extLst>
                <a:ext uri="{FF2B5EF4-FFF2-40B4-BE49-F238E27FC236}">
                  <a16:creationId xmlns:a16="http://schemas.microsoft.com/office/drawing/2014/main" id="{2301A666-E119-6C4F-4245-573706DD89D9}"/>
                </a:ext>
              </a:extLst>
            </p:cNvPr>
            <p:cNvGrpSpPr/>
            <p:nvPr/>
          </p:nvGrpSpPr>
          <p:grpSpPr>
            <a:xfrm>
              <a:off x="1663586" y="2139950"/>
              <a:ext cx="6343650" cy="2743200"/>
              <a:chOff x="1485900" y="857250"/>
              <a:chExt cx="6343650" cy="2743200"/>
            </a:xfrm>
          </p:grpSpPr>
          <p:sp>
            <p:nvSpPr>
              <p:cNvPr id="4100" name="Text Box 4"/>
              <p:cNvSpPr txBox="1">
                <a:spLocks noChangeArrowheads="1"/>
              </p:cNvSpPr>
              <p:nvPr/>
            </p:nvSpPr>
            <p:spPr bwMode="auto">
              <a:xfrm>
                <a:off x="1600201" y="857250"/>
                <a:ext cx="2788840" cy="338554"/>
              </a:xfrm>
              <a:prstGeom prst="rect">
                <a:avLst/>
              </a:prstGeom>
              <a:noFill/>
              <a:ln w="9525">
                <a:noFill/>
                <a:miter lim="800000"/>
                <a:headEnd/>
                <a:tailEnd/>
              </a:ln>
              <a:effectLst/>
            </p:spPr>
            <p:txBody>
              <a:bodyPr wrap="none">
                <a:spAutoFit/>
              </a:bodyPr>
              <a:lstStyle/>
              <a:p>
                <a:pPr defTabSz="685800">
                  <a:buClrTx/>
                </a:pPr>
                <a:r>
                  <a:rPr lang="en-US" sz="1600" b="1" kern="1200" dirty="0">
                    <a:solidFill>
                      <a:prstClr val="black"/>
                    </a:solidFill>
                    <a:latin typeface="Calisto MT" panose="02040603050505030304" pitchFamily="18" charset="0"/>
                    <a:ea typeface="+mn-ea"/>
                    <a:cs typeface="+mn-cs"/>
                  </a:rPr>
                  <a:t>Shear Load : Tangential load</a:t>
                </a:r>
              </a:p>
            </p:txBody>
          </p:sp>
          <p:grpSp>
            <p:nvGrpSpPr>
              <p:cNvPr id="4129" name="Group 33"/>
              <p:cNvGrpSpPr>
                <a:grpSpLocks/>
              </p:cNvGrpSpPr>
              <p:nvPr/>
            </p:nvGrpSpPr>
            <p:grpSpPr bwMode="auto">
              <a:xfrm>
                <a:off x="1485900" y="1600200"/>
                <a:ext cx="3657600" cy="857250"/>
                <a:chOff x="720" y="1344"/>
                <a:chExt cx="3072" cy="720"/>
              </a:xfrm>
            </p:grpSpPr>
            <p:sp>
              <p:nvSpPr>
                <p:cNvPr id="4102" name="Line 6"/>
                <p:cNvSpPr>
                  <a:spLocks noChangeShapeType="1"/>
                </p:cNvSpPr>
                <p:nvPr/>
              </p:nvSpPr>
              <p:spPr bwMode="auto">
                <a:xfrm flipH="1">
                  <a:off x="720" y="1824"/>
                  <a:ext cx="432" cy="0"/>
                </a:xfrm>
                <a:prstGeom prst="line">
                  <a:avLst/>
                </a:prstGeom>
                <a:noFill/>
                <a:ln w="76200">
                  <a:solidFill>
                    <a:schemeClr val="tx1"/>
                  </a:solidFill>
                  <a:round/>
                  <a:headEnd/>
                  <a:tailEnd type="triangle" w="med" len="med"/>
                </a:ln>
                <a:effectLst/>
              </p:spPr>
              <p:txBody>
                <a:bodyPr/>
                <a:lstStyle/>
                <a:p>
                  <a:pPr defTabSz="685800">
                    <a:buClrTx/>
                  </a:pPr>
                  <a:endParaRPr lang="en-US" sz="1350" kern="1200">
                    <a:solidFill>
                      <a:prstClr val="black"/>
                    </a:solidFill>
                    <a:latin typeface="Calibri" panose="020F0502020204030204"/>
                    <a:ea typeface="+mn-ea"/>
                    <a:cs typeface="+mn-cs"/>
                  </a:endParaRPr>
                </a:p>
              </p:txBody>
            </p:sp>
            <p:sp>
              <p:nvSpPr>
                <p:cNvPr id="4103" name="Line 7"/>
                <p:cNvSpPr>
                  <a:spLocks noChangeShapeType="1"/>
                </p:cNvSpPr>
                <p:nvPr/>
              </p:nvSpPr>
              <p:spPr bwMode="auto">
                <a:xfrm>
                  <a:off x="3312" y="1536"/>
                  <a:ext cx="480" cy="0"/>
                </a:xfrm>
                <a:prstGeom prst="line">
                  <a:avLst/>
                </a:prstGeom>
                <a:noFill/>
                <a:ln w="76200">
                  <a:solidFill>
                    <a:schemeClr val="tx1"/>
                  </a:solidFill>
                  <a:round/>
                  <a:headEnd/>
                  <a:tailEnd type="triangle" w="med" len="med"/>
                </a:ln>
                <a:effectLst/>
              </p:spPr>
              <p:txBody>
                <a:bodyPr/>
                <a:lstStyle/>
                <a:p>
                  <a:pPr defTabSz="685800">
                    <a:buClrTx/>
                  </a:pPr>
                  <a:endParaRPr lang="en-US" sz="1350" kern="1200">
                    <a:solidFill>
                      <a:prstClr val="black"/>
                    </a:solidFill>
                    <a:latin typeface="Calibri" panose="020F0502020204030204"/>
                    <a:ea typeface="+mn-ea"/>
                    <a:cs typeface="+mn-cs"/>
                  </a:endParaRPr>
                </a:p>
              </p:txBody>
            </p:sp>
            <p:sp>
              <p:nvSpPr>
                <p:cNvPr id="4104" name="Rectangle 8"/>
                <p:cNvSpPr>
                  <a:spLocks noChangeArrowheads="1"/>
                </p:cNvSpPr>
                <p:nvPr/>
              </p:nvSpPr>
              <p:spPr bwMode="auto">
                <a:xfrm>
                  <a:off x="1920" y="1392"/>
                  <a:ext cx="1344" cy="288"/>
                </a:xfrm>
                <a:prstGeom prst="rect">
                  <a:avLst/>
                </a:prstGeom>
                <a:solidFill>
                  <a:schemeClr val="accent1"/>
                </a:solidFill>
                <a:ln w="9525">
                  <a:solidFill>
                    <a:schemeClr val="tx1"/>
                  </a:solidFill>
                  <a:miter lim="800000"/>
                  <a:headEnd/>
                  <a:tailEnd/>
                </a:ln>
                <a:effectLst/>
              </p:spPr>
              <p:txBody>
                <a:bodyPr wrap="none" anchor="ctr"/>
                <a:lstStyle/>
                <a:p>
                  <a:pPr defTabSz="685800">
                    <a:buClrTx/>
                  </a:pPr>
                  <a:endParaRPr lang="en-US" sz="1350" kern="1200">
                    <a:solidFill>
                      <a:prstClr val="black"/>
                    </a:solidFill>
                    <a:latin typeface="Calibri" panose="020F0502020204030204"/>
                    <a:ea typeface="+mn-ea"/>
                    <a:cs typeface="+mn-cs"/>
                  </a:endParaRPr>
                </a:p>
              </p:txBody>
            </p:sp>
            <p:sp>
              <p:nvSpPr>
                <p:cNvPr id="4105" name="Rectangle 9"/>
                <p:cNvSpPr>
                  <a:spLocks noChangeArrowheads="1"/>
                </p:cNvSpPr>
                <p:nvPr/>
              </p:nvSpPr>
              <p:spPr bwMode="auto">
                <a:xfrm>
                  <a:off x="1200" y="1680"/>
                  <a:ext cx="1344" cy="288"/>
                </a:xfrm>
                <a:prstGeom prst="rect">
                  <a:avLst/>
                </a:prstGeom>
                <a:solidFill>
                  <a:schemeClr val="accent1"/>
                </a:solidFill>
                <a:ln w="9525">
                  <a:solidFill>
                    <a:schemeClr val="tx1"/>
                  </a:solidFill>
                  <a:miter lim="800000"/>
                  <a:headEnd/>
                  <a:tailEnd/>
                </a:ln>
                <a:effectLst/>
              </p:spPr>
              <p:txBody>
                <a:bodyPr wrap="none" anchor="ctr"/>
                <a:lstStyle/>
                <a:p>
                  <a:pPr defTabSz="685800">
                    <a:buClrTx/>
                  </a:pPr>
                  <a:endParaRPr lang="en-US" sz="1350" kern="1200">
                    <a:solidFill>
                      <a:prstClr val="black"/>
                    </a:solidFill>
                    <a:latin typeface="Calibri" panose="020F0502020204030204"/>
                    <a:ea typeface="+mn-ea"/>
                    <a:cs typeface="+mn-cs"/>
                  </a:endParaRPr>
                </a:p>
              </p:txBody>
            </p:sp>
            <p:sp>
              <p:nvSpPr>
                <p:cNvPr id="4106" name="Rectangle 10"/>
                <p:cNvSpPr>
                  <a:spLocks noChangeArrowheads="1"/>
                </p:cNvSpPr>
                <p:nvPr/>
              </p:nvSpPr>
              <p:spPr bwMode="auto">
                <a:xfrm>
                  <a:off x="2112" y="1344"/>
                  <a:ext cx="240" cy="720"/>
                </a:xfrm>
                <a:prstGeom prst="rect">
                  <a:avLst/>
                </a:prstGeom>
                <a:solidFill>
                  <a:schemeClr val="accent1"/>
                </a:solidFill>
                <a:ln w="28575">
                  <a:solidFill>
                    <a:schemeClr val="tx1"/>
                  </a:solidFill>
                  <a:miter lim="800000"/>
                  <a:headEnd/>
                  <a:tailEnd/>
                </a:ln>
                <a:effectLst/>
              </p:spPr>
              <p:txBody>
                <a:bodyPr wrap="none" anchor="ctr"/>
                <a:lstStyle/>
                <a:p>
                  <a:pPr defTabSz="685800">
                    <a:buClrTx/>
                  </a:pPr>
                  <a:endParaRPr lang="en-US" sz="1350" kern="1200">
                    <a:solidFill>
                      <a:prstClr val="black"/>
                    </a:solidFill>
                    <a:latin typeface="Calibri" panose="020F0502020204030204"/>
                    <a:ea typeface="+mn-ea"/>
                    <a:cs typeface="+mn-cs"/>
                  </a:endParaRPr>
                </a:p>
              </p:txBody>
            </p:sp>
          </p:grpSp>
          <p:grpSp>
            <p:nvGrpSpPr>
              <p:cNvPr id="4107" name="Group 11"/>
              <p:cNvGrpSpPr>
                <a:grpSpLocks/>
              </p:cNvGrpSpPr>
              <p:nvPr/>
            </p:nvGrpSpPr>
            <p:grpSpPr bwMode="auto">
              <a:xfrm>
                <a:off x="1600200" y="2743200"/>
                <a:ext cx="3657600" cy="857250"/>
                <a:chOff x="1248" y="2832"/>
                <a:chExt cx="3072" cy="720"/>
              </a:xfrm>
            </p:grpSpPr>
            <p:sp>
              <p:nvSpPr>
                <p:cNvPr id="4108" name="Line 12"/>
                <p:cNvSpPr>
                  <a:spLocks noChangeShapeType="1"/>
                </p:cNvSpPr>
                <p:nvPr/>
              </p:nvSpPr>
              <p:spPr bwMode="auto">
                <a:xfrm flipH="1">
                  <a:off x="1248" y="3360"/>
                  <a:ext cx="432" cy="0"/>
                </a:xfrm>
                <a:prstGeom prst="line">
                  <a:avLst/>
                </a:prstGeom>
                <a:noFill/>
                <a:ln w="76200">
                  <a:solidFill>
                    <a:schemeClr val="tx1"/>
                  </a:solidFill>
                  <a:round/>
                  <a:headEnd type="triangle" w="med" len="med"/>
                  <a:tailEnd/>
                </a:ln>
                <a:effectLst/>
              </p:spPr>
              <p:txBody>
                <a:bodyPr/>
                <a:lstStyle/>
                <a:p>
                  <a:pPr defTabSz="685800">
                    <a:buClrTx/>
                  </a:pPr>
                  <a:endParaRPr lang="en-US" sz="1350" kern="1200">
                    <a:solidFill>
                      <a:prstClr val="black"/>
                    </a:solidFill>
                    <a:latin typeface="Calibri" panose="020F0502020204030204"/>
                    <a:ea typeface="+mn-ea"/>
                    <a:cs typeface="+mn-cs"/>
                  </a:endParaRPr>
                </a:p>
              </p:txBody>
            </p:sp>
            <p:sp>
              <p:nvSpPr>
                <p:cNvPr id="4109" name="Line 13"/>
                <p:cNvSpPr>
                  <a:spLocks noChangeShapeType="1"/>
                </p:cNvSpPr>
                <p:nvPr/>
              </p:nvSpPr>
              <p:spPr bwMode="auto">
                <a:xfrm>
                  <a:off x="3840" y="3072"/>
                  <a:ext cx="480" cy="0"/>
                </a:xfrm>
                <a:prstGeom prst="line">
                  <a:avLst/>
                </a:prstGeom>
                <a:noFill/>
                <a:ln w="76200">
                  <a:solidFill>
                    <a:schemeClr val="tx1"/>
                  </a:solidFill>
                  <a:round/>
                  <a:headEnd type="triangle" w="med" len="med"/>
                  <a:tailEnd/>
                </a:ln>
                <a:effectLst/>
              </p:spPr>
              <p:txBody>
                <a:bodyPr/>
                <a:lstStyle/>
                <a:p>
                  <a:pPr defTabSz="685800">
                    <a:buClrTx/>
                  </a:pPr>
                  <a:endParaRPr lang="en-US" sz="1350" kern="1200">
                    <a:solidFill>
                      <a:prstClr val="black"/>
                    </a:solidFill>
                    <a:latin typeface="Calibri" panose="020F0502020204030204"/>
                    <a:ea typeface="+mn-ea"/>
                    <a:cs typeface="+mn-cs"/>
                  </a:endParaRPr>
                </a:p>
              </p:txBody>
            </p:sp>
            <p:sp>
              <p:nvSpPr>
                <p:cNvPr id="4110" name="Rectangle 14"/>
                <p:cNvSpPr>
                  <a:spLocks noChangeArrowheads="1"/>
                </p:cNvSpPr>
                <p:nvPr/>
              </p:nvSpPr>
              <p:spPr bwMode="auto">
                <a:xfrm>
                  <a:off x="2448" y="2928"/>
                  <a:ext cx="1344" cy="288"/>
                </a:xfrm>
                <a:prstGeom prst="rect">
                  <a:avLst/>
                </a:prstGeom>
                <a:solidFill>
                  <a:schemeClr val="accent1"/>
                </a:solidFill>
                <a:ln w="9525">
                  <a:solidFill>
                    <a:schemeClr val="tx1"/>
                  </a:solidFill>
                  <a:miter lim="800000"/>
                  <a:headEnd/>
                  <a:tailEnd/>
                </a:ln>
                <a:effectLst/>
              </p:spPr>
              <p:txBody>
                <a:bodyPr wrap="none" anchor="ctr"/>
                <a:lstStyle/>
                <a:p>
                  <a:pPr defTabSz="685800">
                    <a:buClrTx/>
                  </a:pPr>
                  <a:endParaRPr lang="en-US" sz="1350" kern="1200">
                    <a:solidFill>
                      <a:prstClr val="black"/>
                    </a:solidFill>
                    <a:latin typeface="Calibri" panose="020F0502020204030204"/>
                    <a:ea typeface="+mn-ea"/>
                    <a:cs typeface="+mn-cs"/>
                  </a:endParaRPr>
                </a:p>
              </p:txBody>
            </p:sp>
            <p:sp>
              <p:nvSpPr>
                <p:cNvPr id="4111" name="Rectangle 15"/>
                <p:cNvSpPr>
                  <a:spLocks noChangeArrowheads="1"/>
                </p:cNvSpPr>
                <p:nvPr/>
              </p:nvSpPr>
              <p:spPr bwMode="auto">
                <a:xfrm>
                  <a:off x="1728" y="3216"/>
                  <a:ext cx="1344" cy="288"/>
                </a:xfrm>
                <a:prstGeom prst="rect">
                  <a:avLst/>
                </a:prstGeom>
                <a:solidFill>
                  <a:schemeClr val="accent1"/>
                </a:solidFill>
                <a:ln w="9525">
                  <a:solidFill>
                    <a:schemeClr val="tx1"/>
                  </a:solidFill>
                  <a:miter lim="800000"/>
                  <a:headEnd/>
                  <a:tailEnd/>
                </a:ln>
                <a:effectLst/>
              </p:spPr>
              <p:txBody>
                <a:bodyPr wrap="none" anchor="ctr"/>
                <a:lstStyle/>
                <a:p>
                  <a:pPr defTabSz="685800">
                    <a:buClrTx/>
                  </a:pPr>
                  <a:endParaRPr lang="en-US" sz="1350" kern="1200">
                    <a:solidFill>
                      <a:prstClr val="black"/>
                    </a:solidFill>
                    <a:latin typeface="Calibri" panose="020F0502020204030204"/>
                    <a:ea typeface="+mn-ea"/>
                    <a:cs typeface="+mn-cs"/>
                  </a:endParaRPr>
                </a:p>
              </p:txBody>
            </p:sp>
            <p:sp>
              <p:nvSpPr>
                <p:cNvPr id="4112" name="Rectangle 16"/>
                <p:cNvSpPr>
                  <a:spLocks noChangeArrowheads="1"/>
                </p:cNvSpPr>
                <p:nvPr/>
              </p:nvSpPr>
              <p:spPr bwMode="auto">
                <a:xfrm>
                  <a:off x="2640" y="2832"/>
                  <a:ext cx="240" cy="720"/>
                </a:xfrm>
                <a:prstGeom prst="rect">
                  <a:avLst/>
                </a:prstGeom>
                <a:solidFill>
                  <a:schemeClr val="accent1"/>
                </a:solidFill>
                <a:ln w="28575">
                  <a:solidFill>
                    <a:schemeClr val="tx1"/>
                  </a:solidFill>
                  <a:miter lim="800000"/>
                  <a:headEnd/>
                  <a:tailEnd/>
                </a:ln>
                <a:effectLst/>
              </p:spPr>
              <p:txBody>
                <a:bodyPr wrap="none" anchor="ctr"/>
                <a:lstStyle/>
                <a:p>
                  <a:pPr defTabSz="685800">
                    <a:buClrTx/>
                  </a:pPr>
                  <a:endParaRPr lang="en-US" sz="1350" kern="1200">
                    <a:solidFill>
                      <a:prstClr val="black"/>
                    </a:solidFill>
                    <a:latin typeface="Calibri" panose="020F0502020204030204"/>
                    <a:ea typeface="+mn-ea"/>
                    <a:cs typeface="+mn-cs"/>
                  </a:endParaRPr>
                </a:p>
              </p:txBody>
            </p:sp>
          </p:grpSp>
          <p:grpSp>
            <p:nvGrpSpPr>
              <p:cNvPr id="4139" name="Group 43"/>
              <p:cNvGrpSpPr>
                <a:grpSpLocks/>
              </p:cNvGrpSpPr>
              <p:nvPr/>
            </p:nvGrpSpPr>
            <p:grpSpPr bwMode="auto">
              <a:xfrm>
                <a:off x="5429250" y="2800350"/>
                <a:ext cx="2400300" cy="800100"/>
                <a:chOff x="3600" y="2544"/>
                <a:chExt cx="2016" cy="672"/>
              </a:xfrm>
            </p:grpSpPr>
            <p:sp>
              <p:nvSpPr>
                <p:cNvPr id="4120" name="Rectangle 24"/>
                <p:cNvSpPr>
                  <a:spLocks noChangeArrowheads="1"/>
                </p:cNvSpPr>
                <p:nvPr/>
              </p:nvSpPr>
              <p:spPr bwMode="auto">
                <a:xfrm>
                  <a:off x="3600" y="2928"/>
                  <a:ext cx="1344" cy="288"/>
                </a:xfrm>
                <a:prstGeom prst="rect">
                  <a:avLst/>
                </a:prstGeom>
                <a:solidFill>
                  <a:schemeClr val="accent1"/>
                </a:solidFill>
                <a:ln w="9525">
                  <a:solidFill>
                    <a:schemeClr val="tx1"/>
                  </a:solidFill>
                  <a:miter lim="800000"/>
                  <a:headEnd/>
                  <a:tailEnd/>
                </a:ln>
                <a:effectLst/>
              </p:spPr>
              <p:txBody>
                <a:bodyPr wrap="none" anchor="ctr"/>
                <a:lstStyle/>
                <a:p>
                  <a:pPr defTabSz="685800">
                    <a:buClrTx/>
                  </a:pPr>
                  <a:endParaRPr lang="en-US" sz="1350" kern="1200">
                    <a:solidFill>
                      <a:prstClr val="black"/>
                    </a:solidFill>
                    <a:latin typeface="Calibri" panose="020F0502020204030204"/>
                    <a:ea typeface="+mn-ea"/>
                    <a:cs typeface="+mn-cs"/>
                  </a:endParaRPr>
                </a:p>
              </p:txBody>
            </p:sp>
            <p:sp>
              <p:nvSpPr>
                <p:cNvPr id="4122" name="Line 26"/>
                <p:cNvSpPr>
                  <a:spLocks noChangeShapeType="1"/>
                </p:cNvSpPr>
                <p:nvPr/>
              </p:nvSpPr>
              <p:spPr bwMode="auto">
                <a:xfrm flipH="1">
                  <a:off x="4368" y="2976"/>
                  <a:ext cx="384" cy="0"/>
                </a:xfrm>
                <a:prstGeom prst="line">
                  <a:avLst/>
                </a:prstGeom>
                <a:noFill/>
                <a:ln w="38100">
                  <a:solidFill>
                    <a:schemeClr val="tx1"/>
                  </a:solidFill>
                  <a:round/>
                  <a:headEnd type="triangle" w="med" len="med"/>
                  <a:tailEnd/>
                </a:ln>
                <a:effectLst/>
              </p:spPr>
              <p:txBody>
                <a:bodyPr/>
                <a:lstStyle/>
                <a:p>
                  <a:pPr defTabSz="685800">
                    <a:buClrTx/>
                  </a:pPr>
                  <a:endParaRPr lang="en-US" sz="1350" kern="1200">
                    <a:solidFill>
                      <a:prstClr val="black"/>
                    </a:solidFill>
                    <a:latin typeface="Calibri" panose="020F0502020204030204"/>
                    <a:ea typeface="+mn-ea"/>
                    <a:cs typeface="+mn-cs"/>
                  </a:endParaRPr>
                </a:p>
              </p:txBody>
            </p:sp>
            <p:sp>
              <p:nvSpPr>
                <p:cNvPr id="4124" name="Rectangle 28"/>
                <p:cNvSpPr>
                  <a:spLocks noChangeArrowheads="1"/>
                </p:cNvSpPr>
                <p:nvPr/>
              </p:nvSpPr>
              <p:spPr bwMode="auto">
                <a:xfrm>
                  <a:off x="4272" y="2544"/>
                  <a:ext cx="1344" cy="288"/>
                </a:xfrm>
                <a:prstGeom prst="rect">
                  <a:avLst/>
                </a:prstGeom>
                <a:solidFill>
                  <a:schemeClr val="accent1"/>
                </a:solidFill>
                <a:ln w="9525">
                  <a:solidFill>
                    <a:schemeClr val="tx1"/>
                  </a:solidFill>
                  <a:miter lim="800000"/>
                  <a:headEnd/>
                  <a:tailEnd/>
                </a:ln>
                <a:effectLst/>
              </p:spPr>
              <p:txBody>
                <a:bodyPr wrap="none" anchor="ctr"/>
                <a:lstStyle/>
                <a:p>
                  <a:pPr defTabSz="685800">
                    <a:buClrTx/>
                  </a:pPr>
                  <a:endParaRPr lang="en-US" sz="1350" kern="1200">
                    <a:solidFill>
                      <a:prstClr val="black"/>
                    </a:solidFill>
                    <a:latin typeface="Calibri" panose="020F0502020204030204"/>
                    <a:ea typeface="+mn-ea"/>
                    <a:cs typeface="+mn-cs"/>
                  </a:endParaRPr>
                </a:p>
              </p:txBody>
            </p:sp>
            <p:sp>
              <p:nvSpPr>
                <p:cNvPr id="4126" name="Line 30"/>
                <p:cNvSpPr>
                  <a:spLocks noChangeShapeType="1"/>
                </p:cNvSpPr>
                <p:nvPr/>
              </p:nvSpPr>
              <p:spPr bwMode="auto">
                <a:xfrm>
                  <a:off x="4320" y="2784"/>
                  <a:ext cx="432" cy="0"/>
                </a:xfrm>
                <a:prstGeom prst="line">
                  <a:avLst/>
                </a:prstGeom>
                <a:noFill/>
                <a:ln w="38100">
                  <a:solidFill>
                    <a:schemeClr val="tx1"/>
                  </a:solidFill>
                  <a:round/>
                  <a:headEnd type="triangle" w="med" len="med"/>
                  <a:tailEnd/>
                </a:ln>
                <a:effectLst/>
              </p:spPr>
              <p:txBody>
                <a:bodyPr/>
                <a:lstStyle/>
                <a:p>
                  <a:pPr defTabSz="685800">
                    <a:buClrTx/>
                  </a:pPr>
                  <a:endParaRPr lang="en-US" sz="1350" kern="1200">
                    <a:solidFill>
                      <a:prstClr val="black"/>
                    </a:solidFill>
                    <a:latin typeface="Calibri" panose="020F0502020204030204"/>
                    <a:ea typeface="+mn-ea"/>
                    <a:cs typeface="+mn-cs"/>
                  </a:endParaRPr>
                </a:p>
              </p:txBody>
            </p:sp>
          </p:grpSp>
          <p:grpSp>
            <p:nvGrpSpPr>
              <p:cNvPr id="4140" name="Group 44"/>
              <p:cNvGrpSpPr>
                <a:grpSpLocks/>
              </p:cNvGrpSpPr>
              <p:nvPr/>
            </p:nvGrpSpPr>
            <p:grpSpPr bwMode="auto">
              <a:xfrm>
                <a:off x="5429250" y="1714500"/>
                <a:ext cx="2400300" cy="800100"/>
                <a:chOff x="3600" y="1440"/>
                <a:chExt cx="2016" cy="672"/>
              </a:xfrm>
            </p:grpSpPr>
            <p:sp>
              <p:nvSpPr>
                <p:cNvPr id="4119" name="Rectangle 23"/>
                <p:cNvSpPr>
                  <a:spLocks noChangeArrowheads="1"/>
                </p:cNvSpPr>
                <p:nvPr/>
              </p:nvSpPr>
              <p:spPr bwMode="auto">
                <a:xfrm>
                  <a:off x="4272" y="1440"/>
                  <a:ext cx="1344" cy="288"/>
                </a:xfrm>
                <a:prstGeom prst="rect">
                  <a:avLst/>
                </a:prstGeom>
                <a:solidFill>
                  <a:schemeClr val="accent1"/>
                </a:solidFill>
                <a:ln w="9525">
                  <a:solidFill>
                    <a:schemeClr val="tx1"/>
                  </a:solidFill>
                  <a:miter lim="800000"/>
                  <a:headEnd/>
                  <a:tailEnd/>
                </a:ln>
                <a:effectLst/>
              </p:spPr>
              <p:txBody>
                <a:bodyPr wrap="none" anchor="ctr"/>
                <a:lstStyle/>
                <a:p>
                  <a:pPr defTabSz="685800">
                    <a:buClrTx/>
                  </a:pPr>
                  <a:endParaRPr lang="en-US" sz="1350" kern="1200">
                    <a:solidFill>
                      <a:prstClr val="black"/>
                    </a:solidFill>
                    <a:latin typeface="Calibri" panose="020F0502020204030204"/>
                    <a:ea typeface="+mn-ea"/>
                    <a:cs typeface="+mn-cs"/>
                  </a:endParaRPr>
                </a:p>
              </p:txBody>
            </p:sp>
            <p:sp>
              <p:nvSpPr>
                <p:cNvPr id="4121" name="Line 25"/>
                <p:cNvSpPr>
                  <a:spLocks noChangeShapeType="1"/>
                </p:cNvSpPr>
                <p:nvPr/>
              </p:nvSpPr>
              <p:spPr bwMode="auto">
                <a:xfrm>
                  <a:off x="4320" y="1680"/>
                  <a:ext cx="432" cy="0"/>
                </a:xfrm>
                <a:prstGeom prst="line">
                  <a:avLst/>
                </a:prstGeom>
                <a:noFill/>
                <a:ln w="38100">
                  <a:solidFill>
                    <a:schemeClr val="tx1"/>
                  </a:solidFill>
                  <a:round/>
                  <a:headEnd/>
                  <a:tailEnd type="triangle" w="med" len="med"/>
                </a:ln>
                <a:effectLst/>
              </p:spPr>
              <p:txBody>
                <a:bodyPr/>
                <a:lstStyle/>
                <a:p>
                  <a:pPr defTabSz="685800">
                    <a:buClrTx/>
                  </a:pPr>
                  <a:endParaRPr lang="en-US" sz="1350" kern="1200">
                    <a:solidFill>
                      <a:prstClr val="black"/>
                    </a:solidFill>
                    <a:latin typeface="Calibri" panose="020F0502020204030204"/>
                    <a:ea typeface="+mn-ea"/>
                    <a:cs typeface="+mn-cs"/>
                  </a:endParaRPr>
                </a:p>
              </p:txBody>
            </p:sp>
            <p:sp>
              <p:nvSpPr>
                <p:cNvPr id="4125" name="Rectangle 29"/>
                <p:cNvSpPr>
                  <a:spLocks noChangeArrowheads="1"/>
                </p:cNvSpPr>
                <p:nvPr/>
              </p:nvSpPr>
              <p:spPr bwMode="auto">
                <a:xfrm>
                  <a:off x="3600" y="1824"/>
                  <a:ext cx="1344" cy="288"/>
                </a:xfrm>
                <a:prstGeom prst="rect">
                  <a:avLst/>
                </a:prstGeom>
                <a:solidFill>
                  <a:schemeClr val="accent1"/>
                </a:solidFill>
                <a:ln w="9525">
                  <a:solidFill>
                    <a:schemeClr val="tx1"/>
                  </a:solidFill>
                  <a:miter lim="800000"/>
                  <a:headEnd/>
                  <a:tailEnd/>
                </a:ln>
                <a:effectLst/>
              </p:spPr>
              <p:txBody>
                <a:bodyPr wrap="none" anchor="ctr"/>
                <a:lstStyle/>
                <a:p>
                  <a:pPr defTabSz="685800">
                    <a:buClrTx/>
                  </a:pPr>
                  <a:endParaRPr lang="en-US" sz="1350" kern="1200">
                    <a:solidFill>
                      <a:prstClr val="black"/>
                    </a:solidFill>
                    <a:latin typeface="Calibri" panose="020F0502020204030204"/>
                    <a:ea typeface="+mn-ea"/>
                    <a:cs typeface="+mn-cs"/>
                  </a:endParaRPr>
                </a:p>
              </p:txBody>
            </p:sp>
            <p:sp>
              <p:nvSpPr>
                <p:cNvPr id="4127" name="Line 31"/>
                <p:cNvSpPr>
                  <a:spLocks noChangeShapeType="1"/>
                </p:cNvSpPr>
                <p:nvPr/>
              </p:nvSpPr>
              <p:spPr bwMode="auto">
                <a:xfrm flipH="1">
                  <a:off x="4320" y="1920"/>
                  <a:ext cx="384" cy="0"/>
                </a:xfrm>
                <a:prstGeom prst="line">
                  <a:avLst/>
                </a:prstGeom>
                <a:noFill/>
                <a:ln w="38100">
                  <a:solidFill>
                    <a:schemeClr val="tx1"/>
                  </a:solidFill>
                  <a:round/>
                  <a:headEnd/>
                  <a:tailEnd type="triangle" w="med" len="med"/>
                </a:ln>
                <a:effectLst/>
              </p:spPr>
              <p:txBody>
                <a:bodyPr/>
                <a:lstStyle/>
                <a:p>
                  <a:pPr defTabSz="685800">
                    <a:buClrTx/>
                  </a:pPr>
                  <a:endParaRPr lang="en-US" sz="1350" kern="1200">
                    <a:solidFill>
                      <a:prstClr val="black"/>
                    </a:solidFill>
                    <a:latin typeface="Calibri" panose="020F0502020204030204"/>
                    <a:ea typeface="+mn-ea"/>
                    <a:cs typeface="+mn-cs"/>
                  </a:endParaRPr>
                </a:p>
              </p:txBody>
            </p:sp>
          </p:grpSp>
        </p:grpSp>
        <p:sp>
          <p:nvSpPr>
            <p:cNvPr id="4130" name="Text Box 34"/>
            <p:cNvSpPr txBox="1">
              <a:spLocks noChangeArrowheads="1"/>
            </p:cNvSpPr>
            <p:nvPr/>
          </p:nvSpPr>
          <p:spPr bwMode="auto">
            <a:xfrm>
              <a:off x="2039487" y="2908768"/>
              <a:ext cx="1107996" cy="307777"/>
            </a:xfrm>
            <a:prstGeom prst="rect">
              <a:avLst/>
            </a:prstGeom>
            <a:noFill/>
            <a:ln w="9525">
              <a:noFill/>
              <a:miter lim="800000"/>
              <a:headEnd/>
              <a:tailEnd/>
            </a:ln>
            <a:effectLst/>
          </p:spPr>
          <p:txBody>
            <a:bodyPr wrap="none">
              <a:spAutoFit/>
            </a:bodyPr>
            <a:lstStyle/>
            <a:p>
              <a:pPr defTabSz="685800">
                <a:buClrTx/>
              </a:pPr>
              <a:r>
                <a:rPr lang="en-US" kern="1200" dirty="0">
                  <a:solidFill>
                    <a:srgbClr val="C00000"/>
                  </a:solidFill>
                  <a:effectLst>
                    <a:outerShdw blurRad="38100" dist="38100" dir="2700000" algn="tl">
                      <a:srgbClr val="000000">
                        <a:alpha val="43137"/>
                      </a:srgbClr>
                    </a:outerShdw>
                  </a:effectLst>
                  <a:latin typeface="Calibri" panose="020F0502020204030204"/>
                  <a:ea typeface="+mn-ea"/>
                  <a:cs typeface="+mn-cs"/>
                </a:rPr>
                <a:t>Pulling apart</a:t>
              </a:r>
            </a:p>
          </p:txBody>
        </p:sp>
      </p:grpSp>
      <p:grpSp>
        <p:nvGrpSpPr>
          <p:cNvPr id="2" name="Group 1">
            <a:extLst>
              <a:ext uri="{FF2B5EF4-FFF2-40B4-BE49-F238E27FC236}">
                <a16:creationId xmlns:a16="http://schemas.microsoft.com/office/drawing/2014/main" id="{091DB56B-A99F-5E8B-D3DD-418A21375049}"/>
              </a:ext>
            </a:extLst>
          </p:cNvPr>
          <p:cNvGrpSpPr/>
          <p:nvPr/>
        </p:nvGrpSpPr>
        <p:grpSpPr>
          <a:xfrm>
            <a:off x="1920761" y="193676"/>
            <a:ext cx="4537189" cy="1371600"/>
            <a:chOff x="2457450" y="3486150"/>
            <a:chExt cx="4537189" cy="1371600"/>
          </a:xfrm>
        </p:grpSpPr>
        <p:grpSp>
          <p:nvGrpSpPr>
            <p:cNvPr id="3" name="Group 5">
              <a:extLst>
                <a:ext uri="{FF2B5EF4-FFF2-40B4-BE49-F238E27FC236}">
                  <a16:creationId xmlns:a16="http://schemas.microsoft.com/office/drawing/2014/main" id="{744C7E7E-6CAF-7E0C-20CA-3ACC543DB20E}"/>
                </a:ext>
              </a:extLst>
            </p:cNvPr>
            <p:cNvGrpSpPr>
              <a:grpSpLocks/>
            </p:cNvGrpSpPr>
            <p:nvPr/>
          </p:nvGrpSpPr>
          <p:grpSpPr bwMode="auto">
            <a:xfrm>
              <a:off x="2457450" y="3486150"/>
              <a:ext cx="3200400" cy="628650"/>
              <a:chOff x="1104" y="2928"/>
              <a:chExt cx="2688" cy="528"/>
            </a:xfrm>
          </p:grpSpPr>
          <p:grpSp>
            <p:nvGrpSpPr>
              <p:cNvPr id="12" name="Group 6">
                <a:extLst>
                  <a:ext uri="{FF2B5EF4-FFF2-40B4-BE49-F238E27FC236}">
                    <a16:creationId xmlns:a16="http://schemas.microsoft.com/office/drawing/2014/main" id="{82DB6432-0289-2BB3-E447-A18A95CD029C}"/>
                  </a:ext>
                </a:extLst>
              </p:cNvPr>
              <p:cNvGrpSpPr>
                <a:grpSpLocks/>
              </p:cNvGrpSpPr>
              <p:nvPr/>
            </p:nvGrpSpPr>
            <p:grpSpPr bwMode="auto">
              <a:xfrm>
                <a:off x="1536" y="2928"/>
                <a:ext cx="1776" cy="528"/>
                <a:chOff x="1392" y="3168"/>
                <a:chExt cx="1776" cy="528"/>
              </a:xfrm>
            </p:grpSpPr>
            <p:sp>
              <p:nvSpPr>
                <p:cNvPr id="15" name="Rectangle 7">
                  <a:extLst>
                    <a:ext uri="{FF2B5EF4-FFF2-40B4-BE49-F238E27FC236}">
                      <a16:creationId xmlns:a16="http://schemas.microsoft.com/office/drawing/2014/main" id="{4EA2DF39-FABD-FFE6-598F-766AA4390AC1}"/>
                    </a:ext>
                  </a:extLst>
                </p:cNvPr>
                <p:cNvSpPr>
                  <a:spLocks noChangeArrowheads="1"/>
                </p:cNvSpPr>
                <p:nvPr/>
              </p:nvSpPr>
              <p:spPr bwMode="auto">
                <a:xfrm>
                  <a:off x="1632" y="3312"/>
                  <a:ext cx="1344" cy="288"/>
                </a:xfrm>
                <a:prstGeom prst="rect">
                  <a:avLst/>
                </a:prstGeom>
                <a:solidFill>
                  <a:schemeClr val="accent1"/>
                </a:solidFill>
                <a:ln w="9525">
                  <a:noFill/>
                  <a:miter lim="800000"/>
                  <a:headEnd/>
                  <a:tailEnd/>
                </a:ln>
                <a:effectLst/>
              </p:spPr>
              <p:txBody>
                <a:bodyPr wrap="none" anchor="ctr"/>
                <a:lstStyle/>
                <a:p>
                  <a:pPr defTabSz="685800">
                    <a:buClrTx/>
                  </a:pPr>
                  <a:endParaRPr lang="en-US" sz="1350" kern="1200">
                    <a:solidFill>
                      <a:prstClr val="black"/>
                    </a:solidFill>
                    <a:latin typeface="Calibri" panose="020F0502020204030204"/>
                    <a:ea typeface="+mn-ea"/>
                    <a:cs typeface="+mn-cs"/>
                  </a:endParaRPr>
                </a:p>
              </p:txBody>
            </p:sp>
            <p:sp>
              <p:nvSpPr>
                <p:cNvPr id="16" name="Rectangle 8">
                  <a:extLst>
                    <a:ext uri="{FF2B5EF4-FFF2-40B4-BE49-F238E27FC236}">
                      <a16:creationId xmlns:a16="http://schemas.microsoft.com/office/drawing/2014/main" id="{F7D1C6C3-ADD0-59AD-7134-685134D968A1}"/>
                    </a:ext>
                  </a:extLst>
                </p:cNvPr>
                <p:cNvSpPr>
                  <a:spLocks noChangeArrowheads="1"/>
                </p:cNvSpPr>
                <p:nvPr/>
              </p:nvSpPr>
              <p:spPr bwMode="auto">
                <a:xfrm>
                  <a:off x="1392" y="3168"/>
                  <a:ext cx="240" cy="528"/>
                </a:xfrm>
                <a:prstGeom prst="rect">
                  <a:avLst/>
                </a:prstGeom>
                <a:solidFill>
                  <a:schemeClr val="accent1"/>
                </a:solidFill>
                <a:ln w="9525">
                  <a:noFill/>
                  <a:miter lim="800000"/>
                  <a:headEnd/>
                  <a:tailEnd/>
                </a:ln>
                <a:effectLst/>
              </p:spPr>
              <p:txBody>
                <a:bodyPr wrap="none" anchor="ctr"/>
                <a:lstStyle/>
                <a:p>
                  <a:pPr defTabSz="685800">
                    <a:buClrTx/>
                  </a:pPr>
                  <a:endParaRPr lang="en-US" sz="1350" kern="1200">
                    <a:solidFill>
                      <a:prstClr val="black"/>
                    </a:solidFill>
                    <a:latin typeface="Calibri" panose="020F0502020204030204"/>
                    <a:ea typeface="+mn-ea"/>
                    <a:cs typeface="+mn-cs"/>
                  </a:endParaRPr>
                </a:p>
              </p:txBody>
            </p:sp>
            <p:sp>
              <p:nvSpPr>
                <p:cNvPr id="17" name="Rectangle 9">
                  <a:extLst>
                    <a:ext uri="{FF2B5EF4-FFF2-40B4-BE49-F238E27FC236}">
                      <a16:creationId xmlns:a16="http://schemas.microsoft.com/office/drawing/2014/main" id="{22503413-EB49-AAAD-1D3B-1B73D162047A}"/>
                    </a:ext>
                  </a:extLst>
                </p:cNvPr>
                <p:cNvSpPr>
                  <a:spLocks noChangeArrowheads="1"/>
                </p:cNvSpPr>
                <p:nvPr/>
              </p:nvSpPr>
              <p:spPr bwMode="auto">
                <a:xfrm>
                  <a:off x="2928" y="3168"/>
                  <a:ext cx="240" cy="528"/>
                </a:xfrm>
                <a:prstGeom prst="rect">
                  <a:avLst/>
                </a:prstGeom>
                <a:solidFill>
                  <a:schemeClr val="accent1"/>
                </a:solidFill>
                <a:ln w="9525">
                  <a:noFill/>
                  <a:miter lim="800000"/>
                  <a:headEnd/>
                  <a:tailEnd/>
                </a:ln>
                <a:effectLst/>
              </p:spPr>
              <p:txBody>
                <a:bodyPr wrap="none" anchor="ctr"/>
                <a:lstStyle/>
                <a:p>
                  <a:pPr defTabSz="685800">
                    <a:buClrTx/>
                  </a:pPr>
                  <a:endParaRPr lang="en-US" sz="1350" kern="1200">
                    <a:solidFill>
                      <a:prstClr val="black"/>
                    </a:solidFill>
                    <a:latin typeface="Calibri" panose="020F0502020204030204"/>
                    <a:ea typeface="+mn-ea"/>
                    <a:cs typeface="+mn-cs"/>
                  </a:endParaRPr>
                </a:p>
              </p:txBody>
            </p:sp>
          </p:grpSp>
          <p:sp>
            <p:nvSpPr>
              <p:cNvPr id="13" name="Line 10">
                <a:extLst>
                  <a:ext uri="{FF2B5EF4-FFF2-40B4-BE49-F238E27FC236}">
                    <a16:creationId xmlns:a16="http://schemas.microsoft.com/office/drawing/2014/main" id="{307E6671-8C82-6C90-6F4A-E79408AEE052}"/>
                  </a:ext>
                </a:extLst>
              </p:cNvPr>
              <p:cNvSpPr>
                <a:spLocks noChangeShapeType="1"/>
              </p:cNvSpPr>
              <p:nvPr/>
            </p:nvSpPr>
            <p:spPr bwMode="auto">
              <a:xfrm flipH="1">
                <a:off x="1104" y="3168"/>
                <a:ext cx="432" cy="0"/>
              </a:xfrm>
              <a:prstGeom prst="line">
                <a:avLst/>
              </a:prstGeom>
              <a:noFill/>
              <a:ln w="76200">
                <a:solidFill>
                  <a:schemeClr val="tx1"/>
                </a:solidFill>
                <a:round/>
                <a:headEnd/>
                <a:tailEnd type="triangle" w="med" len="med"/>
              </a:ln>
              <a:effectLst/>
            </p:spPr>
            <p:txBody>
              <a:bodyPr/>
              <a:lstStyle/>
              <a:p>
                <a:pPr defTabSz="685800">
                  <a:buClrTx/>
                </a:pPr>
                <a:endParaRPr lang="en-US" sz="1350" kern="1200">
                  <a:solidFill>
                    <a:prstClr val="black"/>
                  </a:solidFill>
                  <a:latin typeface="Calibri" panose="020F0502020204030204"/>
                  <a:ea typeface="+mn-ea"/>
                  <a:cs typeface="+mn-cs"/>
                </a:endParaRPr>
              </a:p>
            </p:txBody>
          </p:sp>
          <p:sp>
            <p:nvSpPr>
              <p:cNvPr id="14" name="Line 11">
                <a:extLst>
                  <a:ext uri="{FF2B5EF4-FFF2-40B4-BE49-F238E27FC236}">
                    <a16:creationId xmlns:a16="http://schemas.microsoft.com/office/drawing/2014/main" id="{9AB1A3E7-B866-1696-44E0-8575E65B105F}"/>
                  </a:ext>
                </a:extLst>
              </p:cNvPr>
              <p:cNvSpPr>
                <a:spLocks noChangeShapeType="1"/>
              </p:cNvSpPr>
              <p:nvPr/>
            </p:nvSpPr>
            <p:spPr bwMode="auto">
              <a:xfrm>
                <a:off x="3312" y="3168"/>
                <a:ext cx="480" cy="0"/>
              </a:xfrm>
              <a:prstGeom prst="line">
                <a:avLst/>
              </a:prstGeom>
              <a:noFill/>
              <a:ln w="76200">
                <a:solidFill>
                  <a:schemeClr val="tx1"/>
                </a:solidFill>
                <a:round/>
                <a:headEnd/>
                <a:tailEnd type="triangle" w="med" len="med"/>
              </a:ln>
              <a:effectLst/>
            </p:spPr>
            <p:txBody>
              <a:bodyPr/>
              <a:lstStyle/>
              <a:p>
                <a:pPr defTabSz="685800">
                  <a:buClrTx/>
                </a:pPr>
                <a:endParaRPr lang="en-US" sz="1350" kern="1200">
                  <a:solidFill>
                    <a:prstClr val="black"/>
                  </a:solidFill>
                  <a:latin typeface="Calibri" panose="020F0502020204030204"/>
                  <a:ea typeface="+mn-ea"/>
                  <a:cs typeface="+mn-cs"/>
                </a:endParaRPr>
              </a:p>
            </p:txBody>
          </p:sp>
        </p:grpSp>
        <p:grpSp>
          <p:nvGrpSpPr>
            <p:cNvPr id="4" name="Group 12">
              <a:extLst>
                <a:ext uri="{FF2B5EF4-FFF2-40B4-BE49-F238E27FC236}">
                  <a16:creationId xmlns:a16="http://schemas.microsoft.com/office/drawing/2014/main" id="{EDFCCCD8-A000-270C-E84A-A5620AFD3C3A}"/>
                </a:ext>
              </a:extLst>
            </p:cNvPr>
            <p:cNvGrpSpPr>
              <a:grpSpLocks/>
            </p:cNvGrpSpPr>
            <p:nvPr/>
          </p:nvGrpSpPr>
          <p:grpSpPr bwMode="auto">
            <a:xfrm>
              <a:off x="2971800" y="4229100"/>
              <a:ext cx="2114550" cy="628650"/>
              <a:chOff x="1392" y="3168"/>
              <a:chExt cx="1776" cy="528"/>
            </a:xfrm>
          </p:grpSpPr>
          <p:sp>
            <p:nvSpPr>
              <p:cNvPr id="9" name="Rectangle 13">
                <a:extLst>
                  <a:ext uri="{FF2B5EF4-FFF2-40B4-BE49-F238E27FC236}">
                    <a16:creationId xmlns:a16="http://schemas.microsoft.com/office/drawing/2014/main" id="{51877140-AE34-B6FD-B179-CEA0AE979D9E}"/>
                  </a:ext>
                </a:extLst>
              </p:cNvPr>
              <p:cNvSpPr>
                <a:spLocks noChangeArrowheads="1"/>
              </p:cNvSpPr>
              <p:nvPr/>
            </p:nvSpPr>
            <p:spPr bwMode="auto">
              <a:xfrm>
                <a:off x="1632" y="3312"/>
                <a:ext cx="1344" cy="288"/>
              </a:xfrm>
              <a:prstGeom prst="rect">
                <a:avLst/>
              </a:prstGeom>
              <a:solidFill>
                <a:schemeClr val="accent1"/>
              </a:solidFill>
              <a:ln w="9525">
                <a:noFill/>
                <a:miter lim="800000"/>
                <a:headEnd/>
                <a:tailEnd/>
              </a:ln>
              <a:effectLst/>
            </p:spPr>
            <p:txBody>
              <a:bodyPr wrap="none" anchor="ctr"/>
              <a:lstStyle/>
              <a:p>
                <a:pPr defTabSz="685800">
                  <a:buClrTx/>
                </a:pPr>
                <a:endParaRPr lang="en-US" sz="1350" kern="1200">
                  <a:solidFill>
                    <a:prstClr val="black"/>
                  </a:solidFill>
                  <a:latin typeface="Calibri" panose="020F0502020204030204"/>
                  <a:ea typeface="+mn-ea"/>
                  <a:cs typeface="+mn-cs"/>
                </a:endParaRPr>
              </a:p>
            </p:txBody>
          </p:sp>
          <p:sp>
            <p:nvSpPr>
              <p:cNvPr id="10" name="Rectangle 14">
                <a:extLst>
                  <a:ext uri="{FF2B5EF4-FFF2-40B4-BE49-F238E27FC236}">
                    <a16:creationId xmlns:a16="http://schemas.microsoft.com/office/drawing/2014/main" id="{9301D3EC-DB8C-8980-EAD2-C827F4BADE65}"/>
                  </a:ext>
                </a:extLst>
              </p:cNvPr>
              <p:cNvSpPr>
                <a:spLocks noChangeArrowheads="1"/>
              </p:cNvSpPr>
              <p:nvPr/>
            </p:nvSpPr>
            <p:spPr bwMode="auto">
              <a:xfrm>
                <a:off x="1392" y="3168"/>
                <a:ext cx="240" cy="528"/>
              </a:xfrm>
              <a:prstGeom prst="rect">
                <a:avLst/>
              </a:prstGeom>
              <a:solidFill>
                <a:schemeClr val="accent1"/>
              </a:solidFill>
              <a:ln w="9525">
                <a:noFill/>
                <a:miter lim="800000"/>
                <a:headEnd/>
                <a:tailEnd/>
              </a:ln>
              <a:effectLst/>
            </p:spPr>
            <p:txBody>
              <a:bodyPr wrap="none" anchor="ctr"/>
              <a:lstStyle/>
              <a:p>
                <a:pPr defTabSz="685800">
                  <a:buClrTx/>
                </a:pPr>
                <a:endParaRPr lang="en-US" sz="1350" kern="1200">
                  <a:solidFill>
                    <a:prstClr val="black"/>
                  </a:solidFill>
                  <a:latin typeface="Calibri" panose="020F0502020204030204"/>
                  <a:ea typeface="+mn-ea"/>
                  <a:cs typeface="+mn-cs"/>
                </a:endParaRPr>
              </a:p>
            </p:txBody>
          </p:sp>
          <p:sp>
            <p:nvSpPr>
              <p:cNvPr id="11" name="Rectangle 15">
                <a:extLst>
                  <a:ext uri="{FF2B5EF4-FFF2-40B4-BE49-F238E27FC236}">
                    <a16:creationId xmlns:a16="http://schemas.microsoft.com/office/drawing/2014/main" id="{A8C0AC4C-BB07-C606-D7BA-3272204F53F3}"/>
                  </a:ext>
                </a:extLst>
              </p:cNvPr>
              <p:cNvSpPr>
                <a:spLocks noChangeArrowheads="1"/>
              </p:cNvSpPr>
              <p:nvPr/>
            </p:nvSpPr>
            <p:spPr bwMode="auto">
              <a:xfrm>
                <a:off x="2928" y="3168"/>
                <a:ext cx="240" cy="528"/>
              </a:xfrm>
              <a:prstGeom prst="rect">
                <a:avLst/>
              </a:prstGeom>
              <a:solidFill>
                <a:schemeClr val="accent1"/>
              </a:solidFill>
              <a:ln w="9525">
                <a:noFill/>
                <a:miter lim="800000"/>
                <a:headEnd/>
                <a:tailEnd/>
              </a:ln>
              <a:effectLst/>
            </p:spPr>
            <p:txBody>
              <a:bodyPr wrap="none" anchor="ctr"/>
              <a:lstStyle/>
              <a:p>
                <a:pPr defTabSz="685800">
                  <a:buClrTx/>
                </a:pPr>
                <a:endParaRPr lang="en-US" sz="1350" kern="1200">
                  <a:solidFill>
                    <a:prstClr val="black"/>
                  </a:solidFill>
                  <a:latin typeface="Calibri" panose="020F0502020204030204"/>
                  <a:ea typeface="+mn-ea"/>
                  <a:cs typeface="+mn-cs"/>
                </a:endParaRPr>
              </a:p>
            </p:txBody>
          </p:sp>
        </p:grpSp>
        <p:sp>
          <p:nvSpPr>
            <p:cNvPr id="5" name="Line 16">
              <a:extLst>
                <a:ext uri="{FF2B5EF4-FFF2-40B4-BE49-F238E27FC236}">
                  <a16:creationId xmlns:a16="http://schemas.microsoft.com/office/drawing/2014/main" id="{7B875DD9-77AD-69F4-7223-C05037B2DBB3}"/>
                </a:ext>
              </a:extLst>
            </p:cNvPr>
            <p:cNvSpPr>
              <a:spLocks noChangeShapeType="1"/>
            </p:cNvSpPr>
            <p:nvPr/>
          </p:nvSpPr>
          <p:spPr bwMode="auto">
            <a:xfrm flipH="1">
              <a:off x="2457450" y="4514850"/>
              <a:ext cx="514350" cy="0"/>
            </a:xfrm>
            <a:prstGeom prst="line">
              <a:avLst/>
            </a:prstGeom>
            <a:noFill/>
            <a:ln w="76200">
              <a:solidFill>
                <a:schemeClr val="tx1"/>
              </a:solidFill>
              <a:round/>
              <a:headEnd type="triangle" w="med" len="med"/>
              <a:tailEnd/>
            </a:ln>
            <a:effectLst/>
          </p:spPr>
          <p:txBody>
            <a:bodyPr/>
            <a:lstStyle/>
            <a:p>
              <a:pPr defTabSz="685800">
                <a:buClrTx/>
              </a:pPr>
              <a:endParaRPr lang="en-US" sz="1350" kern="1200">
                <a:solidFill>
                  <a:prstClr val="black"/>
                </a:solidFill>
                <a:latin typeface="Calibri" panose="020F0502020204030204"/>
                <a:ea typeface="+mn-ea"/>
                <a:cs typeface="+mn-cs"/>
              </a:endParaRPr>
            </a:p>
          </p:txBody>
        </p:sp>
        <p:sp>
          <p:nvSpPr>
            <p:cNvPr id="6" name="Line 17">
              <a:extLst>
                <a:ext uri="{FF2B5EF4-FFF2-40B4-BE49-F238E27FC236}">
                  <a16:creationId xmlns:a16="http://schemas.microsoft.com/office/drawing/2014/main" id="{8648DE5F-6A13-67B4-B22F-DCC129748A9D}"/>
                </a:ext>
              </a:extLst>
            </p:cNvPr>
            <p:cNvSpPr>
              <a:spLocks noChangeShapeType="1"/>
            </p:cNvSpPr>
            <p:nvPr/>
          </p:nvSpPr>
          <p:spPr bwMode="auto">
            <a:xfrm>
              <a:off x="5086350" y="4514850"/>
              <a:ext cx="571500" cy="0"/>
            </a:xfrm>
            <a:prstGeom prst="line">
              <a:avLst/>
            </a:prstGeom>
            <a:noFill/>
            <a:ln w="76200">
              <a:solidFill>
                <a:schemeClr val="tx1"/>
              </a:solidFill>
              <a:round/>
              <a:headEnd type="triangle" w="med" len="med"/>
              <a:tailEnd/>
            </a:ln>
            <a:effectLst/>
          </p:spPr>
          <p:txBody>
            <a:bodyPr/>
            <a:lstStyle/>
            <a:p>
              <a:pPr defTabSz="685800">
                <a:buClrTx/>
              </a:pPr>
              <a:endParaRPr lang="en-US" sz="1350" kern="1200">
                <a:solidFill>
                  <a:prstClr val="black"/>
                </a:solidFill>
                <a:latin typeface="Calibri" panose="020F0502020204030204"/>
                <a:ea typeface="+mn-ea"/>
                <a:cs typeface="+mn-cs"/>
              </a:endParaRPr>
            </a:p>
          </p:txBody>
        </p:sp>
        <p:sp>
          <p:nvSpPr>
            <p:cNvPr id="7" name="Text Box 18">
              <a:extLst>
                <a:ext uri="{FF2B5EF4-FFF2-40B4-BE49-F238E27FC236}">
                  <a16:creationId xmlns:a16="http://schemas.microsoft.com/office/drawing/2014/main" id="{FBBA31FA-9A81-A166-A4E2-FCB47CFC35EB}"/>
                </a:ext>
              </a:extLst>
            </p:cNvPr>
            <p:cNvSpPr txBox="1">
              <a:spLocks noChangeArrowheads="1"/>
            </p:cNvSpPr>
            <p:nvPr/>
          </p:nvSpPr>
          <p:spPr bwMode="auto">
            <a:xfrm>
              <a:off x="5931695" y="3574256"/>
              <a:ext cx="804451" cy="338554"/>
            </a:xfrm>
            <a:prstGeom prst="rect">
              <a:avLst/>
            </a:prstGeom>
            <a:noFill/>
            <a:ln w="9525">
              <a:noFill/>
              <a:miter lim="800000"/>
              <a:headEnd/>
              <a:tailEnd/>
            </a:ln>
            <a:effectLst/>
          </p:spPr>
          <p:txBody>
            <a:bodyPr wrap="none">
              <a:spAutoFit/>
            </a:bodyPr>
            <a:lstStyle/>
            <a:p>
              <a:pPr defTabSz="685800">
                <a:buClrTx/>
              </a:pPr>
              <a:r>
                <a:rPr lang="en-US" sz="1600" i="1" kern="1200" dirty="0">
                  <a:solidFill>
                    <a:srgbClr val="C00000"/>
                  </a:solidFill>
                  <a:effectLst>
                    <a:outerShdw blurRad="38100" dist="38100" dir="2700000" algn="tl">
                      <a:srgbClr val="000000">
                        <a:alpha val="43137"/>
                      </a:srgbClr>
                    </a:outerShdw>
                  </a:effectLst>
                  <a:latin typeface="Calisto MT" panose="02040603050505030304" pitchFamily="18" charset="0"/>
                  <a:ea typeface="+mn-ea"/>
                  <a:cs typeface="+mn-cs"/>
                </a:rPr>
                <a:t>Tension</a:t>
              </a:r>
            </a:p>
          </p:txBody>
        </p:sp>
        <p:sp>
          <p:nvSpPr>
            <p:cNvPr id="8" name="Text Box 19">
              <a:extLst>
                <a:ext uri="{FF2B5EF4-FFF2-40B4-BE49-F238E27FC236}">
                  <a16:creationId xmlns:a16="http://schemas.microsoft.com/office/drawing/2014/main" id="{3207DE6A-110B-6855-0C30-694CCD8B5F2A}"/>
                </a:ext>
              </a:extLst>
            </p:cNvPr>
            <p:cNvSpPr txBox="1">
              <a:spLocks noChangeArrowheads="1"/>
            </p:cNvSpPr>
            <p:nvPr/>
          </p:nvSpPr>
          <p:spPr bwMode="auto">
            <a:xfrm>
              <a:off x="5817394" y="4317206"/>
              <a:ext cx="1177245" cy="338554"/>
            </a:xfrm>
            <a:prstGeom prst="rect">
              <a:avLst/>
            </a:prstGeom>
            <a:noFill/>
            <a:ln w="9525">
              <a:noFill/>
              <a:miter lim="800000"/>
              <a:headEnd/>
              <a:tailEnd/>
            </a:ln>
            <a:effectLst/>
          </p:spPr>
          <p:txBody>
            <a:bodyPr wrap="none">
              <a:spAutoFit/>
            </a:bodyPr>
            <a:lstStyle/>
            <a:p>
              <a:pPr defTabSz="685800">
                <a:buClrTx/>
              </a:pPr>
              <a:r>
                <a:rPr lang="en-US" sz="1600" i="1" kern="1200" dirty="0">
                  <a:solidFill>
                    <a:prstClr val="black"/>
                  </a:solidFill>
                  <a:effectLst>
                    <a:outerShdw blurRad="38100" dist="38100" dir="2700000" algn="tl">
                      <a:srgbClr val="000000">
                        <a:alpha val="43137"/>
                      </a:srgbClr>
                    </a:outerShdw>
                  </a:effectLst>
                  <a:latin typeface="Calisto MT" panose="02040603050505030304" pitchFamily="18" charset="0"/>
                  <a:ea typeface="+mn-ea"/>
                  <a:cs typeface="+mn-cs"/>
                </a:rPr>
                <a:t>Compression</a:t>
              </a:r>
            </a:p>
          </p:txBody>
        </p:sp>
      </p:grpSp>
    </p:spTree>
    <p:extLst>
      <p:ext uri="{BB962C8B-B14F-4D97-AF65-F5344CB8AC3E}">
        <p14:creationId xmlns:p14="http://schemas.microsoft.com/office/powerpoint/2010/main" val="40357596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0" name="Group 109">
            <a:extLst>
              <a:ext uri="{FF2B5EF4-FFF2-40B4-BE49-F238E27FC236}">
                <a16:creationId xmlns:a16="http://schemas.microsoft.com/office/drawing/2014/main" id="{F58E5399-F091-49F7-CCEC-413E6AFC743A}"/>
              </a:ext>
            </a:extLst>
          </p:cNvPr>
          <p:cNvGrpSpPr/>
          <p:nvPr/>
        </p:nvGrpSpPr>
        <p:grpSpPr>
          <a:xfrm>
            <a:off x="657225" y="200026"/>
            <a:ext cx="7848600" cy="4215228"/>
            <a:chOff x="657225" y="200026"/>
            <a:chExt cx="7848600" cy="4215228"/>
          </a:xfrm>
        </p:grpSpPr>
        <p:sp>
          <p:nvSpPr>
            <p:cNvPr id="83" name="Text Box 5">
              <a:extLst>
                <a:ext uri="{FF2B5EF4-FFF2-40B4-BE49-F238E27FC236}">
                  <a16:creationId xmlns:a16="http://schemas.microsoft.com/office/drawing/2014/main" id="{4AF05200-AD8E-B7F2-D0BB-84BE3AB4DED3}"/>
                </a:ext>
              </a:extLst>
            </p:cNvPr>
            <p:cNvSpPr txBox="1">
              <a:spLocks noChangeArrowheads="1"/>
            </p:cNvSpPr>
            <p:nvPr/>
          </p:nvSpPr>
          <p:spPr bwMode="auto">
            <a:xfrm>
              <a:off x="657225" y="200026"/>
              <a:ext cx="5343129" cy="830997"/>
            </a:xfrm>
            <a:prstGeom prst="rect">
              <a:avLst/>
            </a:prstGeom>
            <a:noFill/>
            <a:ln w="9525">
              <a:noFill/>
              <a:miter lim="800000"/>
              <a:headEnd/>
              <a:tailEnd/>
            </a:ln>
            <a:effectLst/>
          </p:spPr>
          <p:txBody>
            <a:bodyPr wrap="none">
              <a:spAutoFit/>
            </a:bodyPr>
            <a:lstStyle/>
            <a:p>
              <a:r>
                <a:rPr lang="en-US" sz="1600" b="1" dirty="0">
                  <a:latin typeface="Calisto MT" panose="02040603050505030304" pitchFamily="18" charset="0"/>
                </a:rPr>
                <a:t>Strain</a:t>
              </a:r>
            </a:p>
            <a:p>
              <a:r>
                <a:rPr lang="en-US" sz="1600" b="1" dirty="0">
                  <a:latin typeface="Calisto MT" panose="02040603050505030304" pitchFamily="18" charset="0"/>
                </a:rPr>
                <a:t>   - </a:t>
              </a:r>
              <a:r>
                <a:rPr lang="en-US" sz="1600" dirty="0">
                  <a:latin typeface="Calisto MT" panose="02040603050505030304" pitchFamily="18" charset="0"/>
                </a:rPr>
                <a:t>Ratio of elongation of a material  to the original length</a:t>
              </a:r>
            </a:p>
            <a:p>
              <a:r>
                <a:rPr lang="en-US" sz="1600" dirty="0">
                  <a:latin typeface="Calisto MT" panose="02040603050505030304" pitchFamily="18" charset="0"/>
                </a:rPr>
                <a:t>   - unit deformation</a:t>
              </a:r>
            </a:p>
          </p:txBody>
        </p:sp>
        <p:graphicFrame>
          <p:nvGraphicFramePr>
            <p:cNvPr id="87" name="Object 1024">
              <a:extLst>
                <a:ext uri="{FF2B5EF4-FFF2-40B4-BE49-F238E27FC236}">
                  <a16:creationId xmlns:a16="http://schemas.microsoft.com/office/drawing/2014/main" id="{5DFD4572-A647-A8FA-BE4D-A90A61D8A978}"/>
                </a:ext>
              </a:extLst>
            </p:cNvPr>
            <p:cNvGraphicFramePr>
              <a:graphicFrameLocks noChangeAspect="1"/>
            </p:cNvGraphicFramePr>
            <p:nvPr>
              <p:extLst>
                <p:ext uri="{D42A27DB-BD31-4B8C-83A1-F6EECF244321}">
                  <p14:modId xmlns:p14="http://schemas.microsoft.com/office/powerpoint/2010/main" val="1517903624"/>
                </p:ext>
              </p:extLst>
            </p:nvPr>
          </p:nvGraphicFramePr>
          <p:xfrm>
            <a:off x="1057275" y="1154848"/>
            <a:ext cx="609600" cy="559707"/>
          </p:xfrm>
          <a:graphic>
            <a:graphicData uri="http://schemas.openxmlformats.org/presentationml/2006/ole">
              <mc:AlternateContent xmlns:mc="http://schemas.openxmlformats.org/markup-compatibility/2006">
                <mc:Choice xmlns:v="urn:schemas-microsoft-com:vml" Requires="v">
                  <p:oleObj name="Equation" r:id="rId2" imgW="469800" imgH="431640" progId="Equation.3">
                    <p:embed/>
                  </p:oleObj>
                </mc:Choice>
                <mc:Fallback>
                  <p:oleObj name="Equation" r:id="rId2" imgW="469800" imgH="431640" progId="Equation.3">
                    <p:embed/>
                    <p:pic>
                      <p:nvPicPr>
                        <p:cNvPr id="130048" name="Object 102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7275" y="1154848"/>
                          <a:ext cx="609600" cy="559707"/>
                        </a:xfrm>
                        <a:prstGeom prst="rect">
                          <a:avLst/>
                        </a:prstGeom>
                        <a:solidFill>
                          <a:srgbClr val="FFFF00"/>
                        </a:solidFill>
                        <a:ln w="9525">
                          <a:solidFill>
                            <a:schemeClr val="tx2"/>
                          </a:solidFill>
                          <a:miter lim="800000"/>
                          <a:headEnd/>
                          <a:tailEnd/>
                        </a:ln>
                      </p:spPr>
                    </p:pic>
                  </p:oleObj>
                </mc:Fallback>
              </mc:AlternateContent>
            </a:graphicData>
          </a:graphic>
        </p:graphicFrame>
        <p:sp>
          <p:nvSpPr>
            <p:cNvPr id="89" name="Text Box 8">
              <a:extLst>
                <a:ext uri="{FF2B5EF4-FFF2-40B4-BE49-F238E27FC236}">
                  <a16:creationId xmlns:a16="http://schemas.microsoft.com/office/drawing/2014/main" id="{8A5D3B07-9CC1-49A3-013B-7E3EE0888BAB}"/>
                </a:ext>
              </a:extLst>
            </p:cNvPr>
            <p:cNvSpPr txBox="1">
              <a:spLocks noChangeArrowheads="1"/>
            </p:cNvSpPr>
            <p:nvPr/>
          </p:nvSpPr>
          <p:spPr bwMode="auto">
            <a:xfrm>
              <a:off x="866775" y="2028825"/>
              <a:ext cx="4565673" cy="830997"/>
            </a:xfrm>
            <a:prstGeom prst="rect">
              <a:avLst/>
            </a:prstGeom>
            <a:noFill/>
            <a:ln w="9525">
              <a:noFill/>
              <a:miter lim="800000"/>
              <a:headEnd/>
              <a:tailEnd/>
            </a:ln>
            <a:effectLst/>
          </p:spPr>
          <p:txBody>
            <a:bodyPr wrap="none">
              <a:spAutoFit/>
            </a:bodyPr>
            <a:lstStyle/>
            <a:p>
              <a:r>
                <a:rPr lang="en-US" sz="1600" dirty="0">
                  <a:latin typeface="Calisto MT" panose="02040603050505030304" pitchFamily="18" charset="0"/>
                </a:rPr>
                <a:t>e    : elongation (mm)</a:t>
              </a:r>
            </a:p>
            <a:p>
              <a:r>
                <a:rPr lang="en-US" sz="1600" dirty="0">
                  <a:latin typeface="Calisto MT" panose="02040603050505030304" pitchFamily="18" charset="0"/>
                </a:rPr>
                <a:t>Lo : unloaded(original) length of a material (mm)</a:t>
              </a:r>
            </a:p>
            <a:p>
              <a:r>
                <a:rPr lang="en-US" sz="1600" dirty="0">
                  <a:latin typeface="Calisto MT" panose="02040603050505030304" pitchFamily="18" charset="0"/>
                </a:rPr>
                <a:t>      : strain </a:t>
              </a:r>
              <a:r>
                <a:rPr lang="en-US" sz="1600" dirty="0">
                  <a:solidFill>
                    <a:srgbClr val="FF0000"/>
                  </a:solidFill>
                  <a:latin typeface="Calisto MT" panose="02040603050505030304" pitchFamily="18" charset="0"/>
                </a:rPr>
                <a:t>(mm/mm) - Unitless</a:t>
              </a:r>
            </a:p>
          </p:txBody>
        </p:sp>
        <p:sp>
          <p:nvSpPr>
            <p:cNvPr id="91" name="Text Box 10">
              <a:extLst>
                <a:ext uri="{FF2B5EF4-FFF2-40B4-BE49-F238E27FC236}">
                  <a16:creationId xmlns:a16="http://schemas.microsoft.com/office/drawing/2014/main" id="{468FF39A-D526-CBD8-8067-E96354374B58}"/>
                </a:ext>
              </a:extLst>
            </p:cNvPr>
            <p:cNvSpPr txBox="1">
              <a:spLocks noChangeArrowheads="1"/>
            </p:cNvSpPr>
            <p:nvPr/>
          </p:nvSpPr>
          <p:spPr bwMode="auto">
            <a:xfrm>
              <a:off x="866775" y="3076575"/>
              <a:ext cx="1370888" cy="338554"/>
            </a:xfrm>
            <a:prstGeom prst="rect">
              <a:avLst/>
            </a:prstGeom>
            <a:noFill/>
            <a:ln w="9525">
              <a:noFill/>
              <a:miter lim="800000"/>
              <a:headEnd/>
              <a:tailEnd/>
            </a:ln>
            <a:effectLst/>
          </p:spPr>
          <p:txBody>
            <a:bodyPr wrap="none">
              <a:spAutoFit/>
            </a:bodyPr>
            <a:lstStyle/>
            <a:p>
              <a:r>
                <a:rPr lang="en-US" sz="1600" b="1" dirty="0"/>
                <a:t>Elongation:</a:t>
              </a:r>
              <a:r>
                <a:rPr lang="en-US" sz="1600" dirty="0"/>
                <a:t> </a:t>
              </a:r>
            </a:p>
          </p:txBody>
        </p:sp>
        <p:graphicFrame>
          <p:nvGraphicFramePr>
            <p:cNvPr id="93" name="Object 1026">
              <a:extLst>
                <a:ext uri="{FF2B5EF4-FFF2-40B4-BE49-F238E27FC236}">
                  <a16:creationId xmlns:a16="http://schemas.microsoft.com/office/drawing/2014/main" id="{49A54D8F-FBC4-F367-A746-28AA18362907}"/>
                </a:ext>
              </a:extLst>
            </p:cNvPr>
            <p:cNvGraphicFramePr>
              <a:graphicFrameLocks noChangeAspect="1"/>
            </p:cNvGraphicFramePr>
            <p:nvPr>
              <p:extLst>
                <p:ext uri="{D42A27DB-BD31-4B8C-83A1-F6EECF244321}">
                  <p14:modId xmlns:p14="http://schemas.microsoft.com/office/powerpoint/2010/main" val="2449838056"/>
                </p:ext>
              </p:extLst>
            </p:nvPr>
          </p:nvGraphicFramePr>
          <p:xfrm>
            <a:off x="1057275" y="3530811"/>
            <a:ext cx="962026" cy="326813"/>
          </p:xfrm>
          <a:graphic>
            <a:graphicData uri="http://schemas.openxmlformats.org/presentationml/2006/ole">
              <mc:AlternateContent xmlns:mc="http://schemas.openxmlformats.org/markup-compatibility/2006">
                <mc:Choice xmlns:v="urn:schemas-microsoft-com:vml" Requires="v">
                  <p:oleObj name="Equation" r:id="rId4" imgW="672840" imgH="228600" progId="Equation.3">
                    <p:embed/>
                  </p:oleObj>
                </mc:Choice>
                <mc:Fallback>
                  <p:oleObj name="Equation" r:id="rId4" imgW="672840" imgH="228600" progId="Equation.3">
                    <p:embed/>
                    <p:pic>
                      <p:nvPicPr>
                        <p:cNvPr id="130050" name="Object 102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57275" y="3530811"/>
                          <a:ext cx="962026" cy="326813"/>
                        </a:xfrm>
                        <a:prstGeom prst="rect">
                          <a:avLst/>
                        </a:prstGeom>
                        <a:solidFill>
                          <a:srgbClr val="FFFF00"/>
                        </a:solidFill>
                        <a:ln w="9525">
                          <a:solidFill>
                            <a:schemeClr val="tx2"/>
                          </a:solidFill>
                          <a:miter lim="800000"/>
                          <a:headEnd/>
                          <a:tailEnd/>
                        </a:ln>
                      </p:spPr>
                    </p:pic>
                  </p:oleObj>
                </mc:Fallback>
              </mc:AlternateContent>
            </a:graphicData>
          </a:graphic>
        </p:graphicFrame>
        <p:sp>
          <p:nvSpPr>
            <p:cNvPr id="95" name="Text Box 12">
              <a:extLst>
                <a:ext uri="{FF2B5EF4-FFF2-40B4-BE49-F238E27FC236}">
                  <a16:creationId xmlns:a16="http://schemas.microsoft.com/office/drawing/2014/main" id="{306584A2-9F4E-A639-2D6D-360CCA7591B9}"/>
                </a:ext>
              </a:extLst>
            </p:cNvPr>
            <p:cNvSpPr txBox="1">
              <a:spLocks noChangeArrowheads="1"/>
            </p:cNvSpPr>
            <p:nvPr/>
          </p:nvSpPr>
          <p:spPr bwMode="auto">
            <a:xfrm>
              <a:off x="962025" y="4076700"/>
              <a:ext cx="3485249" cy="338554"/>
            </a:xfrm>
            <a:prstGeom prst="rect">
              <a:avLst/>
            </a:prstGeom>
            <a:noFill/>
            <a:ln w="9525">
              <a:noFill/>
              <a:miter lim="800000"/>
              <a:headEnd/>
              <a:tailEnd/>
            </a:ln>
            <a:effectLst/>
          </p:spPr>
          <p:txBody>
            <a:bodyPr wrap="none">
              <a:spAutoFit/>
            </a:bodyPr>
            <a:lstStyle/>
            <a:p>
              <a:r>
                <a:rPr lang="en-US" sz="1600" dirty="0">
                  <a:latin typeface="Calisto MT" panose="02040603050505030304" pitchFamily="18" charset="0"/>
                </a:rPr>
                <a:t>L : loaded length of a  material (mm)</a:t>
              </a:r>
            </a:p>
          </p:txBody>
        </p:sp>
        <p:grpSp>
          <p:nvGrpSpPr>
            <p:cNvPr id="96" name="Group 95">
              <a:extLst>
                <a:ext uri="{FF2B5EF4-FFF2-40B4-BE49-F238E27FC236}">
                  <a16:creationId xmlns:a16="http://schemas.microsoft.com/office/drawing/2014/main" id="{8B4F2877-59EC-7E3C-5381-0D6BCB231FF3}"/>
                </a:ext>
              </a:extLst>
            </p:cNvPr>
            <p:cNvGrpSpPr/>
            <p:nvPr/>
          </p:nvGrpSpPr>
          <p:grpSpPr>
            <a:xfrm>
              <a:off x="5610225" y="1154848"/>
              <a:ext cx="2895600" cy="1207532"/>
              <a:chOff x="6248400" y="2362200"/>
              <a:chExt cx="2895600" cy="1207532"/>
            </a:xfrm>
          </p:grpSpPr>
          <p:sp>
            <p:nvSpPr>
              <p:cNvPr id="97" name="Rectangle 13">
                <a:extLst>
                  <a:ext uri="{FF2B5EF4-FFF2-40B4-BE49-F238E27FC236}">
                    <a16:creationId xmlns:a16="http://schemas.microsoft.com/office/drawing/2014/main" id="{69CBCA12-06B7-B72E-30CD-D218BE3970A5}"/>
                  </a:ext>
                </a:extLst>
              </p:cNvPr>
              <p:cNvSpPr>
                <a:spLocks noChangeArrowheads="1"/>
              </p:cNvSpPr>
              <p:nvPr/>
            </p:nvSpPr>
            <p:spPr bwMode="auto">
              <a:xfrm>
                <a:off x="6248400" y="2895600"/>
                <a:ext cx="1981200" cy="228600"/>
              </a:xfrm>
              <a:prstGeom prst="rect">
                <a:avLst/>
              </a:prstGeom>
              <a:solidFill>
                <a:schemeClr val="accent2"/>
              </a:solidFill>
              <a:ln w="9525">
                <a:solidFill>
                  <a:schemeClr val="tx1"/>
                </a:solidFill>
                <a:miter lim="800000"/>
                <a:headEnd/>
                <a:tailEnd/>
              </a:ln>
              <a:effectLst/>
            </p:spPr>
            <p:txBody>
              <a:bodyPr wrap="none" anchor="ctr"/>
              <a:lstStyle/>
              <a:p>
                <a:endParaRPr lang="en-US"/>
              </a:p>
            </p:txBody>
          </p:sp>
          <p:sp>
            <p:nvSpPr>
              <p:cNvPr id="98" name="Rectangle 14">
                <a:extLst>
                  <a:ext uri="{FF2B5EF4-FFF2-40B4-BE49-F238E27FC236}">
                    <a16:creationId xmlns:a16="http://schemas.microsoft.com/office/drawing/2014/main" id="{B2F9FB85-B9DF-AC2F-567F-79B6F338C0AF}"/>
                  </a:ext>
                </a:extLst>
              </p:cNvPr>
              <p:cNvSpPr>
                <a:spLocks noChangeArrowheads="1"/>
              </p:cNvSpPr>
              <p:nvPr/>
            </p:nvSpPr>
            <p:spPr bwMode="auto">
              <a:xfrm>
                <a:off x="8229600" y="2895600"/>
                <a:ext cx="914400" cy="228600"/>
              </a:xfrm>
              <a:prstGeom prst="rect">
                <a:avLst/>
              </a:prstGeom>
              <a:solidFill>
                <a:schemeClr val="hlink"/>
              </a:solidFill>
              <a:ln w="9525">
                <a:solidFill>
                  <a:schemeClr val="tx1"/>
                </a:solidFill>
                <a:miter lim="800000"/>
                <a:headEnd/>
                <a:tailEnd/>
              </a:ln>
              <a:effectLst/>
            </p:spPr>
            <p:txBody>
              <a:bodyPr wrap="none" anchor="ctr"/>
              <a:lstStyle/>
              <a:p>
                <a:endParaRPr lang="en-US"/>
              </a:p>
            </p:txBody>
          </p:sp>
          <p:sp>
            <p:nvSpPr>
              <p:cNvPr id="99" name="Line 15">
                <a:extLst>
                  <a:ext uri="{FF2B5EF4-FFF2-40B4-BE49-F238E27FC236}">
                    <a16:creationId xmlns:a16="http://schemas.microsoft.com/office/drawing/2014/main" id="{F79B4EBF-B305-515B-04F7-644B06781C10}"/>
                  </a:ext>
                </a:extLst>
              </p:cNvPr>
              <p:cNvSpPr>
                <a:spLocks noChangeShapeType="1"/>
              </p:cNvSpPr>
              <p:nvPr/>
            </p:nvSpPr>
            <p:spPr bwMode="auto">
              <a:xfrm>
                <a:off x="6248400" y="2667000"/>
                <a:ext cx="1981200" cy="0"/>
              </a:xfrm>
              <a:prstGeom prst="line">
                <a:avLst/>
              </a:prstGeom>
              <a:noFill/>
              <a:ln w="9525">
                <a:solidFill>
                  <a:schemeClr val="tx1"/>
                </a:solidFill>
                <a:round/>
                <a:headEnd type="triangle" w="med" len="med"/>
                <a:tailEnd type="triangle" w="med" len="med"/>
              </a:ln>
              <a:effectLst/>
            </p:spPr>
            <p:txBody>
              <a:bodyPr/>
              <a:lstStyle/>
              <a:p>
                <a:endParaRPr lang="en-US"/>
              </a:p>
            </p:txBody>
          </p:sp>
          <p:sp>
            <p:nvSpPr>
              <p:cNvPr id="100" name="Line 16">
                <a:extLst>
                  <a:ext uri="{FF2B5EF4-FFF2-40B4-BE49-F238E27FC236}">
                    <a16:creationId xmlns:a16="http://schemas.microsoft.com/office/drawing/2014/main" id="{FC302AC5-094A-5D14-CA92-B3DCE5C5AC12}"/>
                  </a:ext>
                </a:extLst>
              </p:cNvPr>
              <p:cNvSpPr>
                <a:spLocks noChangeShapeType="1"/>
              </p:cNvSpPr>
              <p:nvPr/>
            </p:nvSpPr>
            <p:spPr bwMode="auto">
              <a:xfrm flipV="1">
                <a:off x="6248400" y="2514600"/>
                <a:ext cx="0" cy="914400"/>
              </a:xfrm>
              <a:prstGeom prst="line">
                <a:avLst/>
              </a:prstGeom>
              <a:noFill/>
              <a:ln w="9525">
                <a:solidFill>
                  <a:schemeClr val="tx1"/>
                </a:solidFill>
                <a:round/>
                <a:headEnd/>
                <a:tailEnd/>
              </a:ln>
              <a:effectLst/>
            </p:spPr>
            <p:txBody>
              <a:bodyPr/>
              <a:lstStyle/>
              <a:p>
                <a:endParaRPr lang="en-US"/>
              </a:p>
            </p:txBody>
          </p:sp>
          <p:sp>
            <p:nvSpPr>
              <p:cNvPr id="101" name="Line 17">
                <a:extLst>
                  <a:ext uri="{FF2B5EF4-FFF2-40B4-BE49-F238E27FC236}">
                    <a16:creationId xmlns:a16="http://schemas.microsoft.com/office/drawing/2014/main" id="{48B471CA-6144-C621-86C1-3FB0FCE4CD86}"/>
                  </a:ext>
                </a:extLst>
              </p:cNvPr>
              <p:cNvSpPr>
                <a:spLocks noChangeShapeType="1"/>
              </p:cNvSpPr>
              <p:nvPr/>
            </p:nvSpPr>
            <p:spPr bwMode="auto">
              <a:xfrm flipH="1" flipV="1">
                <a:off x="8229600" y="2590800"/>
                <a:ext cx="0" cy="381000"/>
              </a:xfrm>
              <a:prstGeom prst="line">
                <a:avLst/>
              </a:prstGeom>
              <a:noFill/>
              <a:ln w="9525">
                <a:solidFill>
                  <a:schemeClr val="tx1"/>
                </a:solidFill>
                <a:round/>
                <a:headEnd/>
                <a:tailEnd/>
              </a:ln>
              <a:effectLst/>
            </p:spPr>
            <p:txBody>
              <a:bodyPr/>
              <a:lstStyle/>
              <a:p>
                <a:endParaRPr lang="en-US"/>
              </a:p>
            </p:txBody>
          </p:sp>
          <p:sp>
            <p:nvSpPr>
              <p:cNvPr id="102" name="Line 18">
                <a:extLst>
                  <a:ext uri="{FF2B5EF4-FFF2-40B4-BE49-F238E27FC236}">
                    <a16:creationId xmlns:a16="http://schemas.microsoft.com/office/drawing/2014/main" id="{C6C69CF6-5B5C-23AB-F0A2-0D82E1286A88}"/>
                  </a:ext>
                </a:extLst>
              </p:cNvPr>
              <p:cNvSpPr>
                <a:spLocks noChangeShapeType="1"/>
              </p:cNvSpPr>
              <p:nvPr/>
            </p:nvSpPr>
            <p:spPr bwMode="auto">
              <a:xfrm>
                <a:off x="8229600" y="2667000"/>
                <a:ext cx="914400" cy="0"/>
              </a:xfrm>
              <a:prstGeom prst="line">
                <a:avLst/>
              </a:prstGeom>
              <a:noFill/>
              <a:ln w="9525">
                <a:solidFill>
                  <a:schemeClr val="tx1"/>
                </a:solidFill>
                <a:round/>
                <a:headEnd type="triangle" w="med" len="med"/>
                <a:tailEnd type="triangle" w="med" len="med"/>
              </a:ln>
              <a:effectLst/>
            </p:spPr>
            <p:txBody>
              <a:bodyPr/>
              <a:lstStyle/>
              <a:p>
                <a:endParaRPr lang="en-US"/>
              </a:p>
            </p:txBody>
          </p:sp>
          <p:sp>
            <p:nvSpPr>
              <p:cNvPr id="103" name="Line 19">
                <a:extLst>
                  <a:ext uri="{FF2B5EF4-FFF2-40B4-BE49-F238E27FC236}">
                    <a16:creationId xmlns:a16="http://schemas.microsoft.com/office/drawing/2014/main" id="{B9BC74A5-F956-D8F3-96F7-BB7C9F5C85C6}"/>
                  </a:ext>
                </a:extLst>
              </p:cNvPr>
              <p:cNvSpPr>
                <a:spLocks noChangeShapeType="1"/>
              </p:cNvSpPr>
              <p:nvPr/>
            </p:nvSpPr>
            <p:spPr bwMode="auto">
              <a:xfrm flipV="1">
                <a:off x="9144000" y="2590800"/>
                <a:ext cx="0" cy="762000"/>
              </a:xfrm>
              <a:prstGeom prst="line">
                <a:avLst/>
              </a:prstGeom>
              <a:noFill/>
              <a:ln w="9525">
                <a:solidFill>
                  <a:schemeClr val="tx1"/>
                </a:solidFill>
                <a:round/>
                <a:headEnd/>
                <a:tailEnd/>
              </a:ln>
              <a:effectLst/>
            </p:spPr>
            <p:txBody>
              <a:bodyPr/>
              <a:lstStyle/>
              <a:p>
                <a:endParaRPr lang="en-US"/>
              </a:p>
            </p:txBody>
          </p:sp>
          <p:sp>
            <p:nvSpPr>
              <p:cNvPr id="104" name="Rectangle 20">
                <a:extLst>
                  <a:ext uri="{FF2B5EF4-FFF2-40B4-BE49-F238E27FC236}">
                    <a16:creationId xmlns:a16="http://schemas.microsoft.com/office/drawing/2014/main" id="{65FD23C6-7ADE-459C-79AA-A14DF23E1C7A}"/>
                  </a:ext>
                </a:extLst>
              </p:cNvPr>
              <p:cNvSpPr>
                <a:spLocks noChangeArrowheads="1"/>
              </p:cNvSpPr>
              <p:nvPr/>
            </p:nvSpPr>
            <p:spPr bwMode="auto">
              <a:xfrm>
                <a:off x="6934201" y="2362200"/>
                <a:ext cx="523875" cy="369332"/>
              </a:xfrm>
              <a:prstGeom prst="rect">
                <a:avLst/>
              </a:prstGeom>
              <a:solidFill>
                <a:srgbClr val="FFFF00"/>
              </a:solidFill>
              <a:ln w="9525">
                <a:noFill/>
                <a:miter lim="800000"/>
                <a:headEnd/>
                <a:tailEnd/>
              </a:ln>
              <a:effectLst/>
            </p:spPr>
            <p:txBody>
              <a:bodyPr>
                <a:spAutoFit/>
              </a:bodyPr>
              <a:lstStyle/>
              <a:p>
                <a:r>
                  <a:rPr lang="en-US">
                    <a:latin typeface="Arial" charset="0"/>
                  </a:rPr>
                  <a:t>Lo</a:t>
                </a:r>
              </a:p>
            </p:txBody>
          </p:sp>
          <p:sp>
            <p:nvSpPr>
              <p:cNvPr id="105" name="Rectangle 21">
                <a:extLst>
                  <a:ext uri="{FF2B5EF4-FFF2-40B4-BE49-F238E27FC236}">
                    <a16:creationId xmlns:a16="http://schemas.microsoft.com/office/drawing/2014/main" id="{7CE8EB5B-8FB1-76F1-C2D4-FF081B701F5D}"/>
                  </a:ext>
                </a:extLst>
              </p:cNvPr>
              <p:cNvSpPr>
                <a:spLocks noChangeArrowheads="1"/>
              </p:cNvSpPr>
              <p:nvPr/>
            </p:nvSpPr>
            <p:spPr bwMode="auto">
              <a:xfrm>
                <a:off x="8534400" y="2362200"/>
                <a:ext cx="312906" cy="369332"/>
              </a:xfrm>
              <a:prstGeom prst="rect">
                <a:avLst/>
              </a:prstGeom>
              <a:solidFill>
                <a:schemeClr val="hlink"/>
              </a:solidFill>
              <a:ln w="9525">
                <a:noFill/>
                <a:miter lim="800000"/>
                <a:headEnd/>
                <a:tailEnd/>
              </a:ln>
              <a:effectLst/>
            </p:spPr>
            <p:txBody>
              <a:bodyPr wrap="none">
                <a:spAutoFit/>
              </a:bodyPr>
              <a:lstStyle/>
              <a:p>
                <a:r>
                  <a:rPr lang="en-US">
                    <a:latin typeface="Arial" charset="0"/>
                  </a:rPr>
                  <a:t>e</a:t>
                </a:r>
              </a:p>
            </p:txBody>
          </p:sp>
          <p:sp>
            <p:nvSpPr>
              <p:cNvPr id="106" name="Line 23">
                <a:extLst>
                  <a:ext uri="{FF2B5EF4-FFF2-40B4-BE49-F238E27FC236}">
                    <a16:creationId xmlns:a16="http://schemas.microsoft.com/office/drawing/2014/main" id="{1B9FA4F8-41F9-8CFE-A549-4E66AC5D94A7}"/>
                  </a:ext>
                </a:extLst>
              </p:cNvPr>
              <p:cNvSpPr>
                <a:spLocks noChangeShapeType="1"/>
              </p:cNvSpPr>
              <p:nvPr/>
            </p:nvSpPr>
            <p:spPr bwMode="auto">
              <a:xfrm>
                <a:off x="6248400" y="3352800"/>
                <a:ext cx="2895600" cy="0"/>
              </a:xfrm>
              <a:prstGeom prst="line">
                <a:avLst/>
              </a:prstGeom>
              <a:noFill/>
              <a:ln w="9525">
                <a:solidFill>
                  <a:schemeClr val="tx1"/>
                </a:solidFill>
                <a:round/>
                <a:headEnd type="triangle" w="med" len="med"/>
                <a:tailEnd type="triangle" w="med" len="med"/>
              </a:ln>
              <a:effectLst/>
            </p:spPr>
            <p:txBody>
              <a:bodyPr/>
              <a:lstStyle/>
              <a:p>
                <a:endParaRPr lang="en-US"/>
              </a:p>
            </p:txBody>
          </p:sp>
          <p:sp>
            <p:nvSpPr>
              <p:cNvPr id="107" name="Rectangle 24">
                <a:extLst>
                  <a:ext uri="{FF2B5EF4-FFF2-40B4-BE49-F238E27FC236}">
                    <a16:creationId xmlns:a16="http://schemas.microsoft.com/office/drawing/2014/main" id="{8D98F66B-136E-24EE-5E8F-73B3040E55A2}"/>
                  </a:ext>
                </a:extLst>
              </p:cNvPr>
              <p:cNvSpPr>
                <a:spLocks noChangeArrowheads="1"/>
              </p:cNvSpPr>
              <p:nvPr/>
            </p:nvSpPr>
            <p:spPr bwMode="auto">
              <a:xfrm>
                <a:off x="7543800" y="3200400"/>
                <a:ext cx="381000" cy="369332"/>
              </a:xfrm>
              <a:prstGeom prst="rect">
                <a:avLst/>
              </a:prstGeom>
              <a:solidFill>
                <a:srgbClr val="FFFF00"/>
              </a:solidFill>
              <a:ln w="9525">
                <a:noFill/>
                <a:miter lim="800000"/>
                <a:headEnd/>
                <a:tailEnd/>
              </a:ln>
              <a:effectLst/>
            </p:spPr>
            <p:txBody>
              <a:bodyPr>
                <a:spAutoFit/>
              </a:bodyPr>
              <a:lstStyle/>
              <a:p>
                <a:r>
                  <a:rPr lang="en-US">
                    <a:latin typeface="Arial" charset="0"/>
                  </a:rPr>
                  <a:t>L</a:t>
                </a:r>
              </a:p>
            </p:txBody>
          </p:sp>
        </p:grpSp>
        <p:graphicFrame>
          <p:nvGraphicFramePr>
            <p:cNvPr id="109" name="Object 1025">
              <a:extLst>
                <a:ext uri="{FF2B5EF4-FFF2-40B4-BE49-F238E27FC236}">
                  <a16:creationId xmlns:a16="http://schemas.microsoft.com/office/drawing/2014/main" id="{4849E210-3AD8-9CE3-120D-8CDC30A6D09D}"/>
                </a:ext>
              </a:extLst>
            </p:cNvPr>
            <p:cNvGraphicFramePr>
              <a:graphicFrameLocks noChangeAspect="1"/>
            </p:cNvGraphicFramePr>
            <p:nvPr>
              <p:extLst>
                <p:ext uri="{D42A27DB-BD31-4B8C-83A1-F6EECF244321}">
                  <p14:modId xmlns:p14="http://schemas.microsoft.com/office/powerpoint/2010/main" val="4277352901"/>
                </p:ext>
              </p:extLst>
            </p:nvPr>
          </p:nvGraphicFramePr>
          <p:xfrm>
            <a:off x="930429" y="2566571"/>
            <a:ext cx="203045" cy="262354"/>
          </p:xfrm>
          <a:graphic>
            <a:graphicData uri="http://schemas.openxmlformats.org/presentationml/2006/ole">
              <mc:AlternateContent xmlns:mc="http://schemas.openxmlformats.org/markup-compatibility/2006">
                <mc:Choice xmlns:v="urn:schemas-microsoft-com:vml" Requires="v">
                  <p:oleObj name="Equation" r:id="rId6" imgW="126720" imgH="152280" progId="Equation.3">
                    <p:embed/>
                  </p:oleObj>
                </mc:Choice>
                <mc:Fallback>
                  <p:oleObj name="Equation" r:id="rId6" imgW="126720" imgH="152280" progId="Equation.3">
                    <p:embed/>
                    <p:pic>
                      <p:nvPicPr>
                        <p:cNvPr id="130049" name="Object 102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30429" y="2566571"/>
                          <a:ext cx="203045" cy="262354"/>
                        </a:xfrm>
                        <a:prstGeom prst="rect">
                          <a:avLst/>
                        </a:prstGeom>
                        <a:noFill/>
                      </p:spPr>
                    </p:pic>
                  </p:oleObj>
                </mc:Fallback>
              </mc:AlternateContent>
            </a:graphicData>
          </a:graphic>
        </p:graphicFrame>
      </p:grpSp>
    </p:spTree>
    <p:extLst>
      <p:ext uri="{BB962C8B-B14F-4D97-AF65-F5344CB8AC3E}">
        <p14:creationId xmlns:p14="http://schemas.microsoft.com/office/powerpoint/2010/main" val="2787994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85901C0-9145-D152-39CD-FDFA4A730FA1}"/>
              </a:ext>
            </a:extLst>
          </p:cNvPr>
          <p:cNvPicPr>
            <a:picLocks noChangeAspect="1"/>
          </p:cNvPicPr>
          <p:nvPr/>
        </p:nvPicPr>
        <p:blipFill rotWithShape="1">
          <a:blip r:embed="rId2"/>
          <a:srcRect b="12208"/>
          <a:stretch/>
        </p:blipFill>
        <p:spPr>
          <a:xfrm>
            <a:off x="4886948" y="79023"/>
            <a:ext cx="4257051" cy="2743200"/>
          </a:xfrm>
          <a:prstGeom prst="rect">
            <a:avLst/>
          </a:prstGeom>
        </p:spPr>
      </p:pic>
      <p:pic>
        <p:nvPicPr>
          <p:cNvPr id="3" name="Picture 2">
            <a:extLst>
              <a:ext uri="{FF2B5EF4-FFF2-40B4-BE49-F238E27FC236}">
                <a16:creationId xmlns:a16="http://schemas.microsoft.com/office/drawing/2014/main" id="{3352C726-7AD9-2DA0-D993-38D06350772E}"/>
              </a:ext>
            </a:extLst>
          </p:cNvPr>
          <p:cNvPicPr>
            <a:picLocks noChangeAspect="1"/>
          </p:cNvPicPr>
          <p:nvPr/>
        </p:nvPicPr>
        <p:blipFill>
          <a:blip r:embed="rId3"/>
          <a:stretch>
            <a:fillRect/>
          </a:stretch>
        </p:blipFill>
        <p:spPr>
          <a:xfrm>
            <a:off x="-1" y="2571750"/>
            <a:ext cx="5650851" cy="2571750"/>
          </a:xfrm>
          <a:prstGeom prst="rect">
            <a:avLst/>
          </a:prstGeom>
        </p:spPr>
      </p:pic>
    </p:spTree>
    <p:extLst>
      <p:ext uri="{BB962C8B-B14F-4D97-AF65-F5344CB8AC3E}">
        <p14:creationId xmlns:p14="http://schemas.microsoft.com/office/powerpoint/2010/main" val="10013080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A19E949-6655-4040-61C2-5109BAA97616}"/>
              </a:ext>
            </a:extLst>
          </p:cNvPr>
          <p:cNvSpPr txBox="1"/>
          <p:nvPr/>
        </p:nvSpPr>
        <p:spPr>
          <a:xfrm>
            <a:off x="468488" y="299296"/>
            <a:ext cx="4572000" cy="369332"/>
          </a:xfrm>
          <a:prstGeom prst="rect">
            <a:avLst/>
          </a:prstGeom>
          <a:noFill/>
        </p:spPr>
        <p:txBody>
          <a:bodyPr wrap="square">
            <a:spAutoFit/>
          </a:bodyPr>
          <a:lstStyle/>
          <a:p>
            <a:r>
              <a:rPr lang="en-US" sz="1800" dirty="0">
                <a:solidFill>
                  <a:srgbClr val="C00000"/>
                </a:solidFill>
                <a:effectLst>
                  <a:outerShdw blurRad="38100" dist="38100" dir="2700000" algn="tl">
                    <a:srgbClr val="000000">
                      <a:alpha val="43137"/>
                    </a:srgbClr>
                  </a:outerShdw>
                </a:effectLst>
                <a:latin typeface="Calisto MT" panose="02040603050505030304" pitchFamily="18" charset="0"/>
              </a:rPr>
              <a:t>Longitudinal Strain</a:t>
            </a:r>
          </a:p>
        </p:txBody>
      </p:sp>
      <p:sp>
        <p:nvSpPr>
          <p:cNvPr id="5" name="TextBox 4">
            <a:extLst>
              <a:ext uri="{FF2B5EF4-FFF2-40B4-BE49-F238E27FC236}">
                <a16:creationId xmlns:a16="http://schemas.microsoft.com/office/drawing/2014/main" id="{EFD54766-3E2E-4DC2-C229-CDAFF0C31191}"/>
              </a:ext>
            </a:extLst>
          </p:cNvPr>
          <p:cNvSpPr txBox="1"/>
          <p:nvPr/>
        </p:nvSpPr>
        <p:spPr>
          <a:xfrm>
            <a:off x="468488" y="787695"/>
            <a:ext cx="7738533" cy="3474156"/>
          </a:xfrm>
          <a:prstGeom prst="rect">
            <a:avLst/>
          </a:prstGeom>
          <a:noFill/>
        </p:spPr>
        <p:txBody>
          <a:bodyPr wrap="square">
            <a:spAutoFit/>
          </a:bodyPr>
          <a:lstStyle/>
          <a:p>
            <a:pPr algn="just">
              <a:lnSpc>
                <a:spcPct val="200000"/>
              </a:lnSpc>
            </a:pPr>
            <a:r>
              <a:rPr lang="en-US" dirty="0">
                <a:effectLst>
                  <a:outerShdw blurRad="38100" dist="38100" dir="2700000" algn="tl">
                    <a:srgbClr val="000000">
                      <a:alpha val="43137"/>
                    </a:srgbClr>
                  </a:outerShdw>
                </a:effectLst>
                <a:latin typeface="Calisto MT" panose="02040603050505030304" pitchFamily="18" charset="0"/>
              </a:rPr>
              <a:t>When a body is subjected to an axial tensile or compressive load, there is an axial deformation in the length of the body. The ratio of axial deformation to the original length of the body is known as longitudinal (or linear) strain. The longitudinal strain is also defined as the deformation of the body per unit length in the direction of the applied load. </a:t>
            </a:r>
          </a:p>
          <a:p>
            <a:pPr algn="just">
              <a:lnSpc>
                <a:spcPct val="200000"/>
              </a:lnSpc>
            </a:pPr>
            <a:r>
              <a:rPr lang="en-US" dirty="0">
                <a:solidFill>
                  <a:srgbClr val="002060"/>
                </a:solidFill>
                <a:effectLst>
                  <a:outerShdw blurRad="38100" dist="38100" dir="2700000" algn="tl">
                    <a:srgbClr val="000000">
                      <a:alpha val="43137"/>
                    </a:srgbClr>
                  </a:outerShdw>
                </a:effectLst>
                <a:latin typeface="Calisto MT" panose="02040603050505030304" pitchFamily="18" charset="0"/>
              </a:rPr>
              <a:t>Let L = Length of the body,</a:t>
            </a:r>
          </a:p>
          <a:p>
            <a:pPr algn="just">
              <a:lnSpc>
                <a:spcPct val="200000"/>
              </a:lnSpc>
            </a:pPr>
            <a:r>
              <a:rPr lang="en-US" dirty="0">
                <a:solidFill>
                  <a:srgbClr val="002060"/>
                </a:solidFill>
                <a:effectLst>
                  <a:outerShdw blurRad="38100" dist="38100" dir="2700000" algn="tl">
                    <a:srgbClr val="000000">
                      <a:alpha val="43137"/>
                    </a:srgbClr>
                  </a:outerShdw>
                </a:effectLst>
                <a:latin typeface="Calisto MT" panose="02040603050505030304" pitchFamily="18" charset="0"/>
              </a:rPr>
              <a:t>P = Tensile force acting on the body,</a:t>
            </a:r>
          </a:p>
          <a:p>
            <a:pPr algn="just">
              <a:lnSpc>
                <a:spcPct val="200000"/>
              </a:lnSpc>
            </a:pPr>
            <a:r>
              <a:rPr lang="en-US" dirty="0" err="1">
                <a:solidFill>
                  <a:srgbClr val="002060"/>
                </a:solidFill>
                <a:effectLst>
                  <a:outerShdw blurRad="38100" dist="38100" dir="2700000" algn="tl">
                    <a:srgbClr val="000000">
                      <a:alpha val="43137"/>
                    </a:srgbClr>
                  </a:outerShdw>
                </a:effectLst>
                <a:latin typeface="Calisto MT" panose="02040603050505030304" pitchFamily="18" charset="0"/>
              </a:rPr>
              <a:t>δL</a:t>
            </a:r>
            <a:r>
              <a:rPr lang="en-US" dirty="0">
                <a:solidFill>
                  <a:srgbClr val="002060"/>
                </a:solidFill>
                <a:effectLst>
                  <a:outerShdw blurRad="38100" dist="38100" dir="2700000" algn="tl">
                    <a:srgbClr val="000000">
                      <a:alpha val="43137"/>
                    </a:srgbClr>
                  </a:outerShdw>
                </a:effectLst>
                <a:latin typeface="Calisto MT" panose="02040603050505030304" pitchFamily="18" charset="0"/>
              </a:rPr>
              <a:t> = Increase in the length of the body in the direction of P.</a:t>
            </a:r>
          </a:p>
          <a:p>
            <a:pPr algn="just">
              <a:lnSpc>
                <a:spcPct val="200000"/>
              </a:lnSpc>
            </a:pPr>
            <a:r>
              <a:rPr lang="en-US" dirty="0">
                <a:solidFill>
                  <a:srgbClr val="002060"/>
                </a:solidFill>
                <a:effectLst>
                  <a:outerShdw blurRad="38100" dist="38100" dir="2700000" algn="tl">
                    <a:srgbClr val="000000">
                      <a:alpha val="43137"/>
                    </a:srgbClr>
                  </a:outerShdw>
                </a:effectLst>
                <a:latin typeface="Calisto MT" panose="02040603050505030304" pitchFamily="18" charset="0"/>
              </a:rPr>
              <a:t>Then, longitudinal strain = </a:t>
            </a:r>
            <a:r>
              <a:rPr lang="en-US" dirty="0" err="1">
                <a:solidFill>
                  <a:srgbClr val="002060"/>
                </a:solidFill>
                <a:effectLst>
                  <a:outerShdw blurRad="38100" dist="38100" dir="2700000" algn="tl">
                    <a:srgbClr val="000000">
                      <a:alpha val="43137"/>
                    </a:srgbClr>
                  </a:outerShdw>
                </a:effectLst>
                <a:latin typeface="Calisto MT" panose="02040603050505030304" pitchFamily="18" charset="0"/>
              </a:rPr>
              <a:t>δL</a:t>
            </a:r>
            <a:r>
              <a:rPr lang="en-US" dirty="0">
                <a:solidFill>
                  <a:srgbClr val="002060"/>
                </a:solidFill>
                <a:effectLst>
                  <a:outerShdw blurRad="38100" dist="38100" dir="2700000" algn="tl">
                    <a:srgbClr val="000000">
                      <a:alpha val="43137"/>
                    </a:srgbClr>
                  </a:outerShdw>
                </a:effectLst>
                <a:latin typeface="Calisto MT" panose="02040603050505030304" pitchFamily="18" charset="0"/>
              </a:rPr>
              <a:t> /L</a:t>
            </a:r>
          </a:p>
        </p:txBody>
      </p:sp>
    </p:spTree>
    <p:extLst>
      <p:ext uri="{BB962C8B-B14F-4D97-AF65-F5344CB8AC3E}">
        <p14:creationId xmlns:p14="http://schemas.microsoft.com/office/powerpoint/2010/main" val="5852221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A19E949-6655-4040-61C2-5109BAA97616}"/>
              </a:ext>
            </a:extLst>
          </p:cNvPr>
          <p:cNvSpPr txBox="1"/>
          <p:nvPr/>
        </p:nvSpPr>
        <p:spPr>
          <a:xfrm>
            <a:off x="468488" y="418363"/>
            <a:ext cx="4572000" cy="369332"/>
          </a:xfrm>
          <a:prstGeom prst="rect">
            <a:avLst/>
          </a:prstGeom>
          <a:noFill/>
        </p:spPr>
        <p:txBody>
          <a:bodyPr wrap="square">
            <a:spAutoFit/>
          </a:bodyPr>
          <a:lstStyle/>
          <a:p>
            <a:r>
              <a:rPr lang="en-US" sz="1800" dirty="0">
                <a:solidFill>
                  <a:srgbClr val="C00000"/>
                </a:solidFill>
                <a:effectLst>
                  <a:outerShdw blurRad="38100" dist="38100" dir="2700000" algn="tl">
                    <a:srgbClr val="000000">
                      <a:alpha val="43137"/>
                    </a:srgbClr>
                  </a:outerShdw>
                </a:effectLst>
                <a:latin typeface="Calisto MT" panose="02040603050505030304" pitchFamily="18" charset="0"/>
              </a:rPr>
              <a:t>Lateral Strain</a:t>
            </a:r>
          </a:p>
        </p:txBody>
      </p:sp>
      <p:sp>
        <p:nvSpPr>
          <p:cNvPr id="5" name="TextBox 4">
            <a:extLst>
              <a:ext uri="{FF2B5EF4-FFF2-40B4-BE49-F238E27FC236}">
                <a16:creationId xmlns:a16="http://schemas.microsoft.com/office/drawing/2014/main" id="{EFD54766-3E2E-4DC2-C229-CDAFF0C31191}"/>
              </a:ext>
            </a:extLst>
          </p:cNvPr>
          <p:cNvSpPr txBox="1"/>
          <p:nvPr/>
        </p:nvSpPr>
        <p:spPr>
          <a:xfrm>
            <a:off x="468488" y="787695"/>
            <a:ext cx="7738533" cy="2246769"/>
          </a:xfrm>
          <a:prstGeom prst="rect">
            <a:avLst/>
          </a:prstGeom>
          <a:noFill/>
        </p:spPr>
        <p:txBody>
          <a:bodyPr wrap="square">
            <a:spAutoFit/>
          </a:bodyPr>
          <a:lstStyle/>
          <a:p>
            <a:pPr algn="just">
              <a:lnSpc>
                <a:spcPct val="150000"/>
              </a:lnSpc>
            </a:pPr>
            <a:r>
              <a:rPr lang="en-US" dirty="0">
                <a:effectLst>
                  <a:outerShdw blurRad="38100" dist="38100" dir="2700000" algn="tl">
                    <a:srgbClr val="000000">
                      <a:alpha val="43137"/>
                    </a:srgbClr>
                  </a:outerShdw>
                </a:effectLst>
                <a:latin typeface="Calisto MT" panose="02040603050505030304" pitchFamily="18" charset="0"/>
              </a:rPr>
              <a:t>The strain at right angles to the direction of applied load is known as lateral strain. Let a rectangular bar of length L, breadth b and depth d is subjected to an axial tensile load P as shown in Fig. The length of the bar will increase while the breadth and depth will decrease.</a:t>
            </a:r>
          </a:p>
          <a:p>
            <a:pPr algn="just">
              <a:lnSpc>
                <a:spcPct val="150000"/>
              </a:lnSpc>
            </a:pPr>
            <a:r>
              <a:rPr lang="en-US" dirty="0">
                <a:effectLst>
                  <a:outerShdw blurRad="38100" dist="38100" dir="2700000" algn="tl">
                    <a:srgbClr val="000000">
                      <a:alpha val="43137"/>
                    </a:srgbClr>
                  </a:outerShdw>
                </a:effectLst>
                <a:latin typeface="Calisto MT" panose="02040603050505030304" pitchFamily="18" charset="0"/>
              </a:rPr>
              <a:t>Let </a:t>
            </a:r>
            <a:r>
              <a:rPr lang="en-US" dirty="0" err="1">
                <a:effectLst>
                  <a:outerShdw blurRad="38100" dist="38100" dir="2700000" algn="tl">
                    <a:srgbClr val="000000">
                      <a:alpha val="43137"/>
                    </a:srgbClr>
                  </a:outerShdw>
                </a:effectLst>
                <a:latin typeface="Calisto MT" panose="02040603050505030304" pitchFamily="18" charset="0"/>
              </a:rPr>
              <a:t>δL</a:t>
            </a:r>
            <a:r>
              <a:rPr lang="en-US" dirty="0">
                <a:effectLst>
                  <a:outerShdw blurRad="38100" dist="38100" dir="2700000" algn="tl">
                    <a:srgbClr val="000000">
                      <a:alpha val="43137"/>
                    </a:srgbClr>
                  </a:outerShdw>
                </a:effectLst>
                <a:latin typeface="Calisto MT" panose="02040603050505030304" pitchFamily="18" charset="0"/>
              </a:rPr>
              <a:t> = Increase in length,</a:t>
            </a:r>
          </a:p>
          <a:p>
            <a:pPr algn="just">
              <a:lnSpc>
                <a:spcPct val="150000"/>
              </a:lnSpc>
            </a:pPr>
            <a:r>
              <a:rPr lang="en-US" dirty="0" err="1">
                <a:effectLst>
                  <a:outerShdw blurRad="38100" dist="38100" dir="2700000" algn="tl">
                    <a:srgbClr val="000000">
                      <a:alpha val="43137"/>
                    </a:srgbClr>
                  </a:outerShdw>
                </a:effectLst>
                <a:latin typeface="Calisto MT" panose="02040603050505030304" pitchFamily="18" charset="0"/>
              </a:rPr>
              <a:t>δb</a:t>
            </a:r>
            <a:r>
              <a:rPr lang="en-US" dirty="0">
                <a:effectLst>
                  <a:outerShdw blurRad="38100" dist="38100" dir="2700000" algn="tl">
                    <a:srgbClr val="000000">
                      <a:alpha val="43137"/>
                    </a:srgbClr>
                  </a:outerShdw>
                </a:effectLst>
                <a:latin typeface="Calisto MT" panose="02040603050505030304" pitchFamily="18" charset="0"/>
              </a:rPr>
              <a:t> = Decrease in breadth, and</a:t>
            </a:r>
          </a:p>
          <a:p>
            <a:pPr algn="just">
              <a:lnSpc>
                <a:spcPct val="150000"/>
              </a:lnSpc>
            </a:pPr>
            <a:r>
              <a:rPr lang="en-US" dirty="0" err="1">
                <a:effectLst>
                  <a:outerShdw blurRad="38100" dist="38100" dir="2700000" algn="tl">
                    <a:srgbClr val="000000">
                      <a:alpha val="43137"/>
                    </a:srgbClr>
                  </a:outerShdw>
                </a:effectLst>
                <a:latin typeface="Calisto MT" panose="02040603050505030304" pitchFamily="18" charset="0"/>
              </a:rPr>
              <a:t>δd</a:t>
            </a:r>
            <a:r>
              <a:rPr lang="en-US" dirty="0">
                <a:effectLst>
                  <a:outerShdw blurRad="38100" dist="38100" dir="2700000" algn="tl">
                    <a:srgbClr val="000000">
                      <a:alpha val="43137"/>
                    </a:srgbClr>
                  </a:outerShdw>
                </a:effectLst>
                <a:latin typeface="Calisto MT" panose="02040603050505030304" pitchFamily="18" charset="0"/>
              </a:rPr>
              <a:t> = Decrease in depth.</a:t>
            </a:r>
          </a:p>
          <a:p>
            <a:r>
              <a:rPr lang="en-US" dirty="0">
                <a:effectLst>
                  <a:outerShdw blurRad="38100" dist="38100" dir="2700000" algn="tl">
                    <a:srgbClr val="000000">
                      <a:alpha val="43137"/>
                    </a:srgbClr>
                  </a:outerShdw>
                </a:effectLst>
                <a:latin typeface="Calisto MT" panose="02040603050505030304" pitchFamily="18" charset="0"/>
              </a:rPr>
              <a:t>lateral strain = </a:t>
            </a:r>
            <a:r>
              <a:rPr lang="el-GR" dirty="0">
                <a:effectLst>
                  <a:outerShdw blurRad="38100" dist="38100" dir="2700000" algn="tl">
                    <a:srgbClr val="000000">
                      <a:alpha val="43137"/>
                    </a:srgbClr>
                  </a:outerShdw>
                </a:effectLst>
                <a:latin typeface="Calisto MT" panose="02040603050505030304" pitchFamily="18" charset="0"/>
              </a:rPr>
              <a:t>δ</a:t>
            </a:r>
            <a:r>
              <a:rPr lang="en-US" dirty="0">
                <a:effectLst>
                  <a:outerShdw blurRad="38100" dist="38100" dir="2700000" algn="tl">
                    <a:srgbClr val="000000">
                      <a:alpha val="43137"/>
                    </a:srgbClr>
                  </a:outerShdw>
                </a:effectLst>
                <a:latin typeface="Calisto MT" panose="02040603050505030304" pitchFamily="18" charset="0"/>
              </a:rPr>
              <a:t>b/b or </a:t>
            </a:r>
            <a:r>
              <a:rPr lang="el-GR" dirty="0">
                <a:effectLst>
                  <a:outerShdw blurRad="38100" dist="38100" dir="2700000" algn="tl">
                    <a:srgbClr val="000000">
                      <a:alpha val="43137"/>
                    </a:srgbClr>
                  </a:outerShdw>
                </a:effectLst>
                <a:latin typeface="Calisto MT" panose="02040603050505030304" pitchFamily="18" charset="0"/>
              </a:rPr>
              <a:t>δ</a:t>
            </a:r>
            <a:r>
              <a:rPr lang="en-US" dirty="0">
                <a:effectLst>
                  <a:outerShdw blurRad="38100" dist="38100" dir="2700000" algn="tl">
                    <a:srgbClr val="000000">
                      <a:alpha val="43137"/>
                    </a:srgbClr>
                  </a:outerShdw>
                </a:effectLst>
                <a:latin typeface="Calisto MT" panose="02040603050505030304" pitchFamily="18" charset="0"/>
              </a:rPr>
              <a:t>d/d</a:t>
            </a:r>
          </a:p>
        </p:txBody>
      </p:sp>
      <p:pic>
        <p:nvPicPr>
          <p:cNvPr id="4" name="Picture 3">
            <a:extLst>
              <a:ext uri="{FF2B5EF4-FFF2-40B4-BE49-F238E27FC236}">
                <a16:creationId xmlns:a16="http://schemas.microsoft.com/office/drawing/2014/main" id="{101BF65A-F3FC-BB34-6037-345BA9BEFBD1}"/>
              </a:ext>
            </a:extLst>
          </p:cNvPr>
          <p:cNvPicPr>
            <a:picLocks noChangeAspect="1"/>
          </p:cNvPicPr>
          <p:nvPr/>
        </p:nvPicPr>
        <p:blipFill>
          <a:blip r:embed="rId2"/>
          <a:stretch>
            <a:fillRect/>
          </a:stretch>
        </p:blipFill>
        <p:spPr>
          <a:xfrm>
            <a:off x="1581230" y="3034464"/>
            <a:ext cx="7562770" cy="1943205"/>
          </a:xfrm>
          <a:prstGeom prst="rect">
            <a:avLst/>
          </a:prstGeom>
        </p:spPr>
      </p:pic>
    </p:spTree>
    <p:extLst>
      <p:ext uri="{BB962C8B-B14F-4D97-AF65-F5344CB8AC3E}">
        <p14:creationId xmlns:p14="http://schemas.microsoft.com/office/powerpoint/2010/main" val="3918496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 calcmode="lin" valueType="num">
                                      <p:cBhvr additive="base">
                                        <p:cTn id="13"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anim calcmode="lin" valueType="num">
                                      <p:cBhvr additive="base">
                                        <p:cTn id="19"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anim calcmode="lin" valueType="num">
                                      <p:cBhvr additive="base">
                                        <p:cTn id="25"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5">
                                            <p:txEl>
                                              <p:pRg st="4" end="4"/>
                                            </p:txEl>
                                          </p:spTgt>
                                        </p:tgtEl>
                                        <p:attrNameLst>
                                          <p:attrName>style.visibility</p:attrName>
                                        </p:attrNameLst>
                                      </p:cBhvr>
                                      <p:to>
                                        <p:strVal val="visible"/>
                                      </p:to>
                                    </p:set>
                                    <p:anim calcmode="lin" valueType="num">
                                      <p:cBhvr additive="base">
                                        <p:cTn id="31" dur="500" fill="hold"/>
                                        <p:tgtEl>
                                          <p:spTgt spid="5">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5">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4"/>
                                        </p:tgtEl>
                                        <p:attrNameLst>
                                          <p:attrName>style.visibility</p:attrName>
                                        </p:attrNameLst>
                                      </p:cBhvr>
                                      <p:to>
                                        <p:strVal val="visible"/>
                                      </p:to>
                                    </p:set>
                                    <p:anim calcmode="lin" valueType="num">
                                      <p:cBhvr additive="base">
                                        <p:cTn id="37" dur="500" fill="hold"/>
                                        <p:tgtEl>
                                          <p:spTgt spid="4"/>
                                        </p:tgtEl>
                                        <p:attrNameLst>
                                          <p:attrName>ppt_x</p:attrName>
                                        </p:attrNameLst>
                                      </p:cBhvr>
                                      <p:tavLst>
                                        <p:tav tm="0">
                                          <p:val>
                                            <p:strVal val="#ppt_x"/>
                                          </p:val>
                                        </p:tav>
                                        <p:tav tm="100000">
                                          <p:val>
                                            <p:strVal val="#ppt_x"/>
                                          </p:val>
                                        </p:tav>
                                      </p:tavLst>
                                    </p:anim>
                                    <p:anim calcmode="lin" valueType="num">
                                      <p:cBhvr additive="base">
                                        <p:cTn id="3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AE08F10-CFDA-8D17-C4BA-CBDA4C53590F}"/>
              </a:ext>
            </a:extLst>
          </p:cNvPr>
          <p:cNvSpPr txBox="1"/>
          <p:nvPr/>
        </p:nvSpPr>
        <p:spPr>
          <a:xfrm>
            <a:off x="468489" y="365401"/>
            <a:ext cx="4572000" cy="369332"/>
          </a:xfrm>
          <a:prstGeom prst="rect">
            <a:avLst/>
          </a:prstGeom>
          <a:noFill/>
        </p:spPr>
        <p:txBody>
          <a:bodyPr wrap="square">
            <a:spAutoFit/>
          </a:bodyPr>
          <a:lstStyle/>
          <a:p>
            <a:r>
              <a:rPr lang="en-US" sz="1800" dirty="0">
                <a:solidFill>
                  <a:srgbClr val="002060"/>
                </a:solidFill>
                <a:effectLst>
                  <a:outerShdw blurRad="38100" dist="38100" dir="2700000" algn="tl">
                    <a:srgbClr val="000000">
                      <a:alpha val="43137"/>
                    </a:srgbClr>
                  </a:outerShdw>
                </a:effectLst>
                <a:latin typeface="Calisto MT" panose="02040603050505030304" pitchFamily="18" charset="0"/>
              </a:rPr>
              <a:t>Poisson’s Ratio</a:t>
            </a:r>
          </a:p>
        </p:txBody>
      </p:sp>
      <p:sp>
        <p:nvSpPr>
          <p:cNvPr id="9" name="TextBox 8">
            <a:extLst>
              <a:ext uri="{FF2B5EF4-FFF2-40B4-BE49-F238E27FC236}">
                <a16:creationId xmlns:a16="http://schemas.microsoft.com/office/drawing/2014/main" id="{CB6B8678-D2C1-62E6-9DBB-02237DEDFBE9}"/>
              </a:ext>
            </a:extLst>
          </p:cNvPr>
          <p:cNvSpPr txBox="1"/>
          <p:nvPr/>
        </p:nvSpPr>
        <p:spPr>
          <a:xfrm>
            <a:off x="824089" y="930851"/>
            <a:ext cx="7789333" cy="3003579"/>
          </a:xfrm>
          <a:prstGeom prst="rect">
            <a:avLst/>
          </a:prstGeom>
          <a:noFill/>
        </p:spPr>
        <p:txBody>
          <a:bodyPr wrap="square">
            <a:spAutoFit/>
          </a:bodyPr>
          <a:lstStyle/>
          <a:p>
            <a:pPr>
              <a:lnSpc>
                <a:spcPct val="150000"/>
              </a:lnSpc>
            </a:pPr>
            <a:r>
              <a:rPr lang="en-US" sz="1600" dirty="0">
                <a:latin typeface="Calisto MT" panose="02040603050505030304" pitchFamily="18" charset="0"/>
              </a:rPr>
              <a:t>The ratio of lateral strain to the longitudinal strain is a constant for a given material, when the material is stressed within the elastic limit. This ratio is called Poisson’s ratio</a:t>
            </a:r>
          </a:p>
          <a:p>
            <a:pPr>
              <a:lnSpc>
                <a:spcPct val="150000"/>
              </a:lnSpc>
            </a:pPr>
            <a:r>
              <a:rPr lang="en-US" sz="1600" dirty="0">
                <a:latin typeface="Calisto MT" panose="02040603050505030304" pitchFamily="18" charset="0"/>
              </a:rPr>
              <a:t>and it is generally denoted by μ. Hence mathematically,</a:t>
            </a:r>
          </a:p>
          <a:p>
            <a:pPr algn="ctr">
              <a:lnSpc>
                <a:spcPct val="150000"/>
              </a:lnSpc>
            </a:pPr>
            <a:r>
              <a:rPr lang="en-US" sz="1600" b="0" i="0" u="none" strike="noStrike" baseline="0" dirty="0">
                <a:solidFill>
                  <a:srgbClr val="231F20"/>
                </a:solidFill>
                <a:latin typeface="Calisto MT" panose="02040603050505030304" pitchFamily="18" charset="0"/>
              </a:rPr>
              <a:t>Poisson’s ratio, µ</a:t>
            </a:r>
            <a:r>
              <a:rPr lang="el-GR" sz="1600" b="0" i="0" u="none" strike="noStrike" baseline="0" dirty="0">
                <a:solidFill>
                  <a:srgbClr val="231F20"/>
                </a:solidFill>
                <a:latin typeface="Symbol" panose="05050102010706020507" pitchFamily="18" charset="2"/>
              </a:rPr>
              <a:t> </a:t>
            </a:r>
            <a:r>
              <a:rPr lang="el-GR" sz="1600" b="0" i="0" u="none" strike="noStrike" baseline="0" dirty="0">
                <a:solidFill>
                  <a:srgbClr val="231F20"/>
                </a:solidFill>
                <a:latin typeface="NewCenturySchlbk-Roman"/>
              </a:rPr>
              <a:t>=</a:t>
            </a:r>
            <a:r>
              <a:rPr lang="en-US" sz="1600" b="0" i="0" u="none" strike="noStrike" baseline="0" dirty="0">
                <a:solidFill>
                  <a:srgbClr val="231F20"/>
                </a:solidFill>
                <a:latin typeface="Calisto MT" panose="02040603050505030304" pitchFamily="18" charset="0"/>
              </a:rPr>
              <a:t> </a:t>
            </a:r>
            <a:r>
              <a:rPr lang="en-US" sz="1600" b="0" i="0" u="none" strike="noStrike" baseline="0" dirty="0">
                <a:solidFill>
                  <a:srgbClr val="000000"/>
                </a:solidFill>
                <a:latin typeface="Calisto MT" panose="02040603050505030304" pitchFamily="18" charset="0"/>
              </a:rPr>
              <a:t>Lateral strain / Longitudinal strain</a:t>
            </a:r>
          </a:p>
          <a:p>
            <a:pPr algn="ctr">
              <a:lnSpc>
                <a:spcPct val="150000"/>
              </a:lnSpc>
            </a:pPr>
            <a:r>
              <a:rPr lang="en-US" sz="1600" b="0" i="0" u="none" strike="noStrike" baseline="0" dirty="0">
                <a:solidFill>
                  <a:srgbClr val="231F20"/>
                </a:solidFill>
                <a:latin typeface="Calisto MT" panose="02040603050505030304" pitchFamily="18" charset="0"/>
              </a:rPr>
              <a:t>or Lateral strain = µ × longitudinal strain</a:t>
            </a:r>
          </a:p>
          <a:p>
            <a:pPr algn="just">
              <a:lnSpc>
                <a:spcPct val="150000"/>
              </a:lnSpc>
            </a:pPr>
            <a:r>
              <a:rPr lang="en-US" sz="1600" dirty="0">
                <a:solidFill>
                  <a:srgbClr val="C00000"/>
                </a:solidFill>
                <a:latin typeface="Calisto MT" panose="02040603050505030304" pitchFamily="18" charset="0"/>
              </a:rPr>
              <a:t>The value of Poisson’s ratio varies from 0.25 to 0.33. For rubber, its value ranges from 0.45 to 0.50.</a:t>
            </a:r>
          </a:p>
          <a:p>
            <a:pPr algn="just">
              <a:lnSpc>
                <a:spcPct val="150000"/>
              </a:lnSpc>
            </a:pPr>
            <a:endParaRPr lang="en-US" sz="1600" dirty="0">
              <a:latin typeface="Calisto MT" panose="02040603050505030304" pitchFamily="18" charset="0"/>
            </a:endParaRPr>
          </a:p>
        </p:txBody>
      </p:sp>
    </p:spTree>
    <p:extLst>
      <p:ext uri="{BB962C8B-B14F-4D97-AF65-F5344CB8AC3E}">
        <p14:creationId xmlns:p14="http://schemas.microsoft.com/office/powerpoint/2010/main" val="11072827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0B5F486-9909-AE31-E1C4-DC216F8B7A16}"/>
              </a:ext>
            </a:extLst>
          </p:cNvPr>
          <p:cNvSpPr>
            <a:spLocks noGrp="1"/>
          </p:cNvSpPr>
          <p:nvPr>
            <p:ph type="title"/>
          </p:nvPr>
        </p:nvSpPr>
        <p:spPr>
          <a:xfrm>
            <a:off x="855300" y="147378"/>
            <a:ext cx="5462700" cy="396300"/>
          </a:xfrm>
        </p:spPr>
        <p:txBody>
          <a:bodyPr/>
          <a:lstStyle/>
          <a:p>
            <a:r>
              <a:rPr lang="en-US" dirty="0">
                <a:solidFill>
                  <a:srgbClr val="FFFF00"/>
                </a:solidFill>
                <a:latin typeface="Calisto MT" panose="02040603050505030304" pitchFamily="18" charset="0"/>
              </a:rPr>
              <a:t>Introduction</a:t>
            </a:r>
          </a:p>
        </p:txBody>
      </p:sp>
      <p:sp>
        <p:nvSpPr>
          <p:cNvPr id="7" name="Text Placeholder 6">
            <a:extLst>
              <a:ext uri="{FF2B5EF4-FFF2-40B4-BE49-F238E27FC236}">
                <a16:creationId xmlns:a16="http://schemas.microsoft.com/office/drawing/2014/main" id="{FEDC4D1B-AD50-4864-158B-8B9E564E1464}"/>
              </a:ext>
            </a:extLst>
          </p:cNvPr>
          <p:cNvSpPr>
            <a:spLocks noGrp="1"/>
          </p:cNvSpPr>
          <p:nvPr>
            <p:ph type="body" idx="1"/>
          </p:nvPr>
        </p:nvSpPr>
        <p:spPr>
          <a:xfrm>
            <a:off x="336010" y="699193"/>
            <a:ext cx="7972611" cy="1355385"/>
          </a:xfrm>
        </p:spPr>
        <p:txBody>
          <a:bodyPr/>
          <a:lstStyle/>
          <a:p>
            <a:pPr algn="just">
              <a:lnSpc>
                <a:spcPct val="150000"/>
              </a:lnSpc>
            </a:pPr>
            <a:r>
              <a:rPr lang="en-US" sz="1600" dirty="0"/>
              <a:t>A large numbers of engineering materials exists in the universe such as metals and non metals (leather, rubber, asbestos, plastic, ceramics, organic polymers, composites and semi conductor).</a:t>
            </a:r>
          </a:p>
        </p:txBody>
      </p:sp>
      <p:sp>
        <p:nvSpPr>
          <p:cNvPr id="5" name="Slide Number Placeholder 4">
            <a:extLst>
              <a:ext uri="{FF2B5EF4-FFF2-40B4-BE49-F238E27FC236}">
                <a16:creationId xmlns:a16="http://schemas.microsoft.com/office/drawing/2014/main" id="{64103644-7D1F-47D8-66A1-712558E35F7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a:t>
            </a:fld>
            <a:endParaRPr lang="en"/>
          </a:p>
        </p:txBody>
      </p:sp>
      <p:sp>
        <p:nvSpPr>
          <p:cNvPr id="8" name="Text Placeholder 6">
            <a:extLst>
              <a:ext uri="{FF2B5EF4-FFF2-40B4-BE49-F238E27FC236}">
                <a16:creationId xmlns:a16="http://schemas.microsoft.com/office/drawing/2014/main" id="{208C6E40-86BD-B31E-1BFE-9928BBAABFBA}"/>
              </a:ext>
            </a:extLst>
          </p:cNvPr>
          <p:cNvSpPr txBox="1">
            <a:spLocks/>
          </p:cNvSpPr>
          <p:nvPr/>
        </p:nvSpPr>
        <p:spPr>
          <a:xfrm>
            <a:off x="336010" y="1962222"/>
            <a:ext cx="5462700" cy="30339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55600" algn="l" rtl="0">
              <a:lnSpc>
                <a:spcPct val="100000"/>
              </a:lnSpc>
              <a:spcBef>
                <a:spcPts val="600"/>
              </a:spcBef>
              <a:spcAft>
                <a:spcPts val="0"/>
              </a:spcAft>
              <a:buClr>
                <a:schemeClr val="accent6"/>
              </a:buClr>
              <a:buSzPts val="2000"/>
              <a:buFont typeface="Lora"/>
              <a:buChar char="✦"/>
              <a:defRPr sz="2400" b="0" i="0" u="none" strike="noStrike" cap="none">
                <a:solidFill>
                  <a:schemeClr val="dk1"/>
                </a:solidFill>
                <a:latin typeface="Lora"/>
                <a:ea typeface="Lora"/>
                <a:cs typeface="Lora"/>
                <a:sym typeface="Lora"/>
              </a:defRPr>
            </a:lvl1pPr>
            <a:lvl2pPr marL="914400" marR="0" lvl="1" indent="-355600" algn="l" rtl="0">
              <a:lnSpc>
                <a:spcPct val="100000"/>
              </a:lnSpc>
              <a:spcBef>
                <a:spcPts val="0"/>
              </a:spcBef>
              <a:spcAft>
                <a:spcPts val="0"/>
              </a:spcAft>
              <a:buClr>
                <a:schemeClr val="accent4"/>
              </a:buClr>
              <a:buSzPts val="2000"/>
              <a:buFont typeface="Lora"/>
              <a:buChar char="✧"/>
              <a:defRPr sz="2400" b="0" i="0" u="none" strike="noStrike" cap="none">
                <a:solidFill>
                  <a:schemeClr val="dk1"/>
                </a:solidFill>
                <a:latin typeface="Lora"/>
                <a:ea typeface="Lora"/>
                <a:cs typeface="Lora"/>
                <a:sym typeface="Lora"/>
              </a:defRPr>
            </a:lvl2pPr>
            <a:lvl3pPr marL="1371600" marR="0" lvl="2" indent="-381000" algn="l" rtl="0">
              <a:lnSpc>
                <a:spcPct val="100000"/>
              </a:lnSpc>
              <a:spcBef>
                <a:spcPts val="0"/>
              </a:spcBef>
              <a:spcAft>
                <a:spcPts val="0"/>
              </a:spcAft>
              <a:buClr>
                <a:schemeClr val="accent5"/>
              </a:buClr>
              <a:buSzPts val="2400"/>
              <a:buFont typeface="Lora"/>
              <a:buChar char="■"/>
              <a:defRPr sz="2400" b="0" i="0" u="none" strike="noStrike" cap="none">
                <a:solidFill>
                  <a:schemeClr val="dk1"/>
                </a:solidFill>
                <a:latin typeface="Lora"/>
                <a:ea typeface="Lora"/>
                <a:cs typeface="Lora"/>
                <a:sym typeface="Lora"/>
              </a:defRPr>
            </a:lvl3pPr>
            <a:lvl4pPr marL="1828800" marR="0" lvl="3" indent="-381000" algn="l" rtl="0">
              <a:lnSpc>
                <a:spcPct val="100000"/>
              </a:lnSpc>
              <a:spcBef>
                <a:spcPts val="0"/>
              </a:spcBef>
              <a:spcAft>
                <a:spcPts val="0"/>
              </a:spcAft>
              <a:buClr>
                <a:schemeClr val="dk1"/>
              </a:buClr>
              <a:buSzPts val="2400"/>
              <a:buFont typeface="Lora"/>
              <a:buChar char="●"/>
              <a:defRPr sz="2400" b="0" i="0" u="none" strike="noStrike" cap="none">
                <a:solidFill>
                  <a:schemeClr val="dk1"/>
                </a:solidFill>
                <a:latin typeface="Lora"/>
                <a:ea typeface="Lora"/>
                <a:cs typeface="Lora"/>
                <a:sym typeface="Lora"/>
              </a:defRPr>
            </a:lvl4pPr>
            <a:lvl5pPr marL="2286000" marR="0" lvl="4" indent="-381000" algn="l" rtl="0">
              <a:lnSpc>
                <a:spcPct val="100000"/>
              </a:lnSpc>
              <a:spcBef>
                <a:spcPts val="0"/>
              </a:spcBef>
              <a:spcAft>
                <a:spcPts val="0"/>
              </a:spcAft>
              <a:buClr>
                <a:schemeClr val="dk1"/>
              </a:buClr>
              <a:buSzPts val="2400"/>
              <a:buFont typeface="Lora"/>
              <a:buChar char="○"/>
              <a:defRPr sz="2400" b="0" i="0" u="none" strike="noStrike" cap="none">
                <a:solidFill>
                  <a:schemeClr val="dk1"/>
                </a:solidFill>
                <a:latin typeface="Lora"/>
                <a:ea typeface="Lora"/>
                <a:cs typeface="Lora"/>
                <a:sym typeface="Lora"/>
              </a:defRPr>
            </a:lvl5pPr>
            <a:lvl6pPr marL="2743200" marR="0" lvl="5" indent="-381000" algn="l" rtl="0">
              <a:lnSpc>
                <a:spcPct val="100000"/>
              </a:lnSpc>
              <a:spcBef>
                <a:spcPts val="0"/>
              </a:spcBef>
              <a:spcAft>
                <a:spcPts val="0"/>
              </a:spcAft>
              <a:buClr>
                <a:schemeClr val="dk1"/>
              </a:buClr>
              <a:buSzPts val="2400"/>
              <a:buFont typeface="Lora"/>
              <a:buChar char="■"/>
              <a:defRPr sz="2400" b="0" i="0" u="none" strike="noStrike" cap="none">
                <a:solidFill>
                  <a:schemeClr val="dk1"/>
                </a:solidFill>
                <a:latin typeface="Lora"/>
                <a:ea typeface="Lora"/>
                <a:cs typeface="Lora"/>
                <a:sym typeface="Lora"/>
              </a:defRPr>
            </a:lvl6pPr>
            <a:lvl7pPr marL="3200400" marR="0" lvl="6" indent="-381000" algn="l" rtl="0">
              <a:lnSpc>
                <a:spcPct val="100000"/>
              </a:lnSpc>
              <a:spcBef>
                <a:spcPts val="0"/>
              </a:spcBef>
              <a:spcAft>
                <a:spcPts val="0"/>
              </a:spcAft>
              <a:buClr>
                <a:schemeClr val="dk1"/>
              </a:buClr>
              <a:buSzPts val="2400"/>
              <a:buFont typeface="Lora"/>
              <a:buChar char="●"/>
              <a:defRPr sz="2400" b="0" i="0" u="none" strike="noStrike" cap="none">
                <a:solidFill>
                  <a:schemeClr val="dk1"/>
                </a:solidFill>
                <a:latin typeface="Lora"/>
                <a:ea typeface="Lora"/>
                <a:cs typeface="Lora"/>
                <a:sym typeface="Lora"/>
              </a:defRPr>
            </a:lvl7pPr>
            <a:lvl8pPr marL="3657600" marR="0" lvl="7" indent="-381000" algn="l" rtl="0">
              <a:lnSpc>
                <a:spcPct val="100000"/>
              </a:lnSpc>
              <a:spcBef>
                <a:spcPts val="0"/>
              </a:spcBef>
              <a:spcAft>
                <a:spcPts val="0"/>
              </a:spcAft>
              <a:buClr>
                <a:schemeClr val="dk1"/>
              </a:buClr>
              <a:buSzPts val="2400"/>
              <a:buFont typeface="Lora"/>
              <a:buChar char="○"/>
              <a:defRPr sz="2400" b="0" i="0" u="none" strike="noStrike" cap="none">
                <a:solidFill>
                  <a:schemeClr val="dk1"/>
                </a:solidFill>
                <a:latin typeface="Lora"/>
                <a:ea typeface="Lora"/>
                <a:cs typeface="Lora"/>
                <a:sym typeface="Lora"/>
              </a:defRPr>
            </a:lvl8pPr>
            <a:lvl9pPr marL="4114800" marR="0" lvl="8" indent="-381000" algn="l" rtl="0">
              <a:lnSpc>
                <a:spcPct val="100000"/>
              </a:lnSpc>
              <a:spcBef>
                <a:spcPts val="0"/>
              </a:spcBef>
              <a:spcAft>
                <a:spcPts val="0"/>
              </a:spcAft>
              <a:buClr>
                <a:schemeClr val="dk1"/>
              </a:buClr>
              <a:buSzPts val="2400"/>
              <a:buFont typeface="Lora"/>
              <a:buChar char="■"/>
              <a:defRPr sz="2400" b="0" i="0" u="none" strike="noStrike" cap="none">
                <a:solidFill>
                  <a:schemeClr val="dk1"/>
                </a:solidFill>
                <a:latin typeface="Lora"/>
                <a:ea typeface="Lora"/>
                <a:cs typeface="Lora"/>
                <a:sym typeface="Lora"/>
              </a:defRPr>
            </a:lvl9pPr>
          </a:lstStyle>
          <a:p>
            <a:pPr algn="just">
              <a:lnSpc>
                <a:spcPct val="150000"/>
              </a:lnSpc>
            </a:pPr>
            <a:r>
              <a:rPr lang="en-US" sz="1600" dirty="0"/>
              <a:t>Engineering materials may also be categorized into metals and alloys, ceramic materials, organic polymers, composites and semiconductors. The metal and alloys have tremendous applications for manufacturing the products required by the customers.</a:t>
            </a:r>
          </a:p>
        </p:txBody>
      </p:sp>
    </p:spTree>
    <p:extLst>
      <p:ext uri="{BB962C8B-B14F-4D97-AF65-F5344CB8AC3E}">
        <p14:creationId xmlns:p14="http://schemas.microsoft.com/office/powerpoint/2010/main" val="2751356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0-#ppt_w/2"/>
                                          </p:val>
                                        </p:tav>
                                        <p:tav tm="100000">
                                          <p:val>
                                            <p:strVal val="#ppt_x"/>
                                          </p:val>
                                        </p:tav>
                                      </p:tavLst>
                                    </p:anim>
                                    <p:anim calcmode="lin" valueType="num">
                                      <p:cBhvr additive="base">
                                        <p:cTn id="14"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8"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E04692F-3D2E-12CE-A6DE-9DF2F0F8CB08}"/>
              </a:ext>
            </a:extLst>
          </p:cNvPr>
          <p:cNvSpPr txBox="1"/>
          <p:nvPr/>
        </p:nvSpPr>
        <p:spPr>
          <a:xfrm>
            <a:off x="519288" y="241223"/>
            <a:ext cx="4572000" cy="307777"/>
          </a:xfrm>
          <a:prstGeom prst="rect">
            <a:avLst/>
          </a:prstGeom>
          <a:noFill/>
        </p:spPr>
        <p:txBody>
          <a:bodyPr wrap="square">
            <a:spAutoFit/>
          </a:bodyPr>
          <a:lstStyle/>
          <a:p>
            <a:r>
              <a:rPr lang="en-US" b="1" dirty="0">
                <a:solidFill>
                  <a:srgbClr val="FF0000"/>
                </a:solidFill>
                <a:effectLst>
                  <a:outerShdw blurRad="38100" dist="38100" dir="2700000" algn="tl">
                    <a:srgbClr val="000000">
                      <a:alpha val="43137"/>
                    </a:srgbClr>
                  </a:outerShdw>
                </a:effectLst>
                <a:latin typeface="Calisto MT" panose="02040603050505030304" pitchFamily="18" charset="0"/>
              </a:rPr>
              <a:t>ELASTICITY AND ELASTIC LIMIT</a:t>
            </a:r>
          </a:p>
        </p:txBody>
      </p:sp>
      <p:sp>
        <p:nvSpPr>
          <p:cNvPr id="5" name="TextBox 4">
            <a:extLst>
              <a:ext uri="{FF2B5EF4-FFF2-40B4-BE49-F238E27FC236}">
                <a16:creationId xmlns:a16="http://schemas.microsoft.com/office/drawing/2014/main" id="{4468C594-7C6C-DBC2-5424-0B0745D2C9B6}"/>
              </a:ext>
            </a:extLst>
          </p:cNvPr>
          <p:cNvSpPr txBox="1"/>
          <p:nvPr/>
        </p:nvSpPr>
        <p:spPr>
          <a:xfrm>
            <a:off x="327377" y="745068"/>
            <a:ext cx="4244623" cy="4206601"/>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US" sz="1500" dirty="0">
                <a:effectLst>
                  <a:outerShdw blurRad="38100" dist="38100" dir="2700000" algn="tl">
                    <a:srgbClr val="000000">
                      <a:alpha val="43137"/>
                    </a:srgbClr>
                  </a:outerShdw>
                </a:effectLst>
                <a:latin typeface="Calisto MT" panose="02040603050505030304" pitchFamily="18" charset="0"/>
              </a:rPr>
              <a:t>When an external force acts on a body, the body tends to undergo some deformation. If the external force is removed and the body comes back to its original shape and size (which means the deformation disappears completely), the body is known as elastic body. </a:t>
            </a:r>
          </a:p>
          <a:p>
            <a:pPr marL="285750" indent="-285750" algn="just">
              <a:lnSpc>
                <a:spcPct val="150000"/>
              </a:lnSpc>
              <a:buFont typeface="Arial" panose="020B0604020202020204" pitchFamily="34" charset="0"/>
              <a:buChar char="•"/>
            </a:pPr>
            <a:r>
              <a:rPr lang="en-US" sz="1500" dirty="0">
                <a:effectLst>
                  <a:outerShdw blurRad="38100" dist="38100" dir="2700000" algn="tl">
                    <a:srgbClr val="000000">
                      <a:alpha val="43137"/>
                    </a:srgbClr>
                  </a:outerShdw>
                </a:effectLst>
                <a:latin typeface="Calisto MT" panose="02040603050505030304" pitchFamily="18" charset="0"/>
              </a:rPr>
              <a:t>This property, by virtue of which certain materials return back to their original position after the removal of the external force, is called elasticity.</a:t>
            </a:r>
          </a:p>
          <a:p>
            <a:pPr marL="285750" indent="-285750" algn="just">
              <a:lnSpc>
                <a:spcPct val="150000"/>
              </a:lnSpc>
              <a:buFont typeface="Arial" panose="020B0604020202020204" pitchFamily="34" charset="0"/>
              <a:buChar char="•"/>
            </a:pPr>
            <a:endParaRPr lang="en-US" sz="1500" dirty="0">
              <a:effectLst>
                <a:outerShdw blurRad="38100" dist="38100" dir="2700000" algn="tl">
                  <a:srgbClr val="000000">
                    <a:alpha val="43137"/>
                  </a:srgbClr>
                </a:outerShdw>
              </a:effectLst>
              <a:latin typeface="Calisto MT" panose="02040603050505030304" pitchFamily="18" charset="0"/>
            </a:endParaRPr>
          </a:p>
        </p:txBody>
      </p:sp>
      <p:sp>
        <p:nvSpPr>
          <p:cNvPr id="8" name="TextBox 7">
            <a:extLst>
              <a:ext uri="{FF2B5EF4-FFF2-40B4-BE49-F238E27FC236}">
                <a16:creationId xmlns:a16="http://schemas.microsoft.com/office/drawing/2014/main" id="{5ED96CC9-644D-43C5-65A3-6180DC175FBB}"/>
              </a:ext>
            </a:extLst>
          </p:cNvPr>
          <p:cNvSpPr txBox="1"/>
          <p:nvPr/>
        </p:nvSpPr>
        <p:spPr>
          <a:xfrm>
            <a:off x="4572000" y="122201"/>
            <a:ext cx="4481689" cy="4899098"/>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US" sz="1500" dirty="0">
                <a:solidFill>
                  <a:srgbClr val="002060"/>
                </a:solidFill>
                <a:effectLst>
                  <a:outerShdw blurRad="38100" dist="38100" dir="2700000" algn="tl">
                    <a:srgbClr val="000000">
                      <a:alpha val="43137"/>
                    </a:srgbClr>
                  </a:outerShdw>
                </a:effectLst>
                <a:latin typeface="Calisto MT" panose="02040603050505030304" pitchFamily="18" charset="0"/>
              </a:rPr>
              <a:t>The body will regain its previous shape and size only when the deformation caused by the external force, is within a certain limit. Thus there is a limiting value of force up to and within which, the deformation completely disappears on the removal of the force. </a:t>
            </a:r>
          </a:p>
          <a:p>
            <a:pPr marL="285750" indent="-285750" algn="just">
              <a:lnSpc>
                <a:spcPct val="150000"/>
              </a:lnSpc>
              <a:buFont typeface="Arial" panose="020B0604020202020204" pitchFamily="34" charset="0"/>
              <a:buChar char="•"/>
            </a:pPr>
            <a:r>
              <a:rPr lang="en-US" sz="1500" dirty="0">
                <a:solidFill>
                  <a:srgbClr val="002060"/>
                </a:solidFill>
                <a:effectLst>
                  <a:outerShdw blurRad="38100" dist="38100" dir="2700000" algn="tl">
                    <a:srgbClr val="000000">
                      <a:alpha val="43137"/>
                    </a:srgbClr>
                  </a:outerShdw>
                </a:effectLst>
                <a:latin typeface="Calisto MT" panose="02040603050505030304" pitchFamily="18" charset="0"/>
              </a:rPr>
              <a:t>The value of stress corresponding to this limiting force is known as the elastic limit of the material.</a:t>
            </a:r>
          </a:p>
          <a:p>
            <a:pPr marL="285750" indent="-285750" algn="just">
              <a:lnSpc>
                <a:spcPct val="150000"/>
              </a:lnSpc>
              <a:buFont typeface="Arial" panose="020B0604020202020204" pitchFamily="34" charset="0"/>
              <a:buChar char="•"/>
            </a:pPr>
            <a:r>
              <a:rPr lang="en-US" sz="1500" dirty="0">
                <a:solidFill>
                  <a:srgbClr val="002060"/>
                </a:solidFill>
                <a:effectLst>
                  <a:outerShdw blurRad="38100" dist="38100" dir="2700000" algn="tl">
                    <a:srgbClr val="000000">
                      <a:alpha val="43137"/>
                    </a:srgbClr>
                  </a:outerShdw>
                </a:effectLst>
                <a:latin typeface="Calisto MT" panose="02040603050505030304" pitchFamily="18" charset="0"/>
              </a:rPr>
              <a:t>If the external force is so large that the stress exceeds the elastic limit, the material loses to some extent its property of elasticity. If now the force is removed, the material will not return to its original shape and size and there will be a residual deformation in the material.</a:t>
            </a:r>
          </a:p>
        </p:txBody>
      </p:sp>
    </p:spTree>
    <p:extLst>
      <p:ext uri="{BB962C8B-B14F-4D97-AF65-F5344CB8AC3E}">
        <p14:creationId xmlns:p14="http://schemas.microsoft.com/office/powerpoint/2010/main" val="707440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 calcmode="lin" valueType="num">
                                      <p:cBhvr additive="base">
                                        <p:cTn id="13"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grpId="0" nodeType="clickEffect">
                                  <p:stCondLst>
                                    <p:cond delay="0"/>
                                  </p:stCondLst>
                                  <p:childTnLst>
                                    <p:set>
                                      <p:cBhvr>
                                        <p:cTn id="18" dur="1" fill="hold">
                                          <p:stCondLst>
                                            <p:cond delay="0"/>
                                          </p:stCondLst>
                                        </p:cTn>
                                        <p:tgtEl>
                                          <p:spTgt spid="8">
                                            <p:txEl>
                                              <p:pRg st="0" end="0"/>
                                            </p:txEl>
                                          </p:spTgt>
                                        </p:tgtEl>
                                        <p:attrNameLst>
                                          <p:attrName>style.visibility</p:attrName>
                                        </p:attrNameLst>
                                      </p:cBhvr>
                                      <p:to>
                                        <p:strVal val="visible"/>
                                      </p:to>
                                    </p:set>
                                    <p:animEffect transition="in" filter="barn(inVertical)">
                                      <p:cBhvr>
                                        <p:cTn id="19" dur="500"/>
                                        <p:tgtEl>
                                          <p:spTgt spid="8">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6" presetClass="entr" presetSubtype="21" fill="hold" grpId="0" nodeType="clickEffect">
                                  <p:stCondLst>
                                    <p:cond delay="0"/>
                                  </p:stCondLst>
                                  <p:childTnLst>
                                    <p:set>
                                      <p:cBhvr>
                                        <p:cTn id="23" dur="1" fill="hold">
                                          <p:stCondLst>
                                            <p:cond delay="0"/>
                                          </p:stCondLst>
                                        </p:cTn>
                                        <p:tgtEl>
                                          <p:spTgt spid="8">
                                            <p:txEl>
                                              <p:pRg st="1" end="1"/>
                                            </p:txEl>
                                          </p:spTgt>
                                        </p:tgtEl>
                                        <p:attrNameLst>
                                          <p:attrName>style.visibility</p:attrName>
                                        </p:attrNameLst>
                                      </p:cBhvr>
                                      <p:to>
                                        <p:strVal val="visible"/>
                                      </p:to>
                                    </p:set>
                                    <p:animEffect transition="in" filter="barn(inVertical)">
                                      <p:cBhvr>
                                        <p:cTn id="24" dur="500"/>
                                        <p:tgtEl>
                                          <p:spTgt spid="8">
                                            <p:txEl>
                                              <p:pRg st="1" end="1"/>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6" presetClass="entr" presetSubtype="21" fill="hold" grpId="0" nodeType="clickEffect">
                                  <p:stCondLst>
                                    <p:cond delay="0"/>
                                  </p:stCondLst>
                                  <p:childTnLst>
                                    <p:set>
                                      <p:cBhvr>
                                        <p:cTn id="28" dur="1" fill="hold">
                                          <p:stCondLst>
                                            <p:cond delay="0"/>
                                          </p:stCondLst>
                                        </p:cTn>
                                        <p:tgtEl>
                                          <p:spTgt spid="8">
                                            <p:txEl>
                                              <p:pRg st="2" end="2"/>
                                            </p:txEl>
                                          </p:spTgt>
                                        </p:tgtEl>
                                        <p:attrNameLst>
                                          <p:attrName>style.visibility</p:attrName>
                                        </p:attrNameLst>
                                      </p:cBhvr>
                                      <p:to>
                                        <p:strVal val="visible"/>
                                      </p:to>
                                    </p:set>
                                    <p:animEffect transition="in" filter="barn(inVertical)">
                                      <p:cBhvr>
                                        <p:cTn id="29" dur="500"/>
                                        <p:tgtEl>
                                          <p:spTgt spid="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8"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1F4BCE4-3830-5A68-C102-386C802F0104}"/>
              </a:ext>
            </a:extLst>
          </p:cNvPr>
          <p:cNvSpPr txBox="1"/>
          <p:nvPr/>
        </p:nvSpPr>
        <p:spPr>
          <a:xfrm>
            <a:off x="637821" y="84328"/>
            <a:ext cx="4572000" cy="369332"/>
          </a:xfrm>
          <a:prstGeom prst="rect">
            <a:avLst/>
          </a:prstGeom>
          <a:noFill/>
        </p:spPr>
        <p:txBody>
          <a:bodyPr wrap="square">
            <a:spAutoFit/>
          </a:bodyPr>
          <a:lstStyle/>
          <a:p>
            <a:r>
              <a:rPr lang="en-US" sz="1800" dirty="0">
                <a:solidFill>
                  <a:srgbClr val="FF0000"/>
                </a:solidFill>
                <a:effectLst>
                  <a:outerShdw blurRad="38100" dist="38100" dir="2700000" algn="tl">
                    <a:srgbClr val="000000">
                      <a:alpha val="43137"/>
                    </a:srgbClr>
                  </a:outerShdw>
                </a:effectLst>
                <a:latin typeface="Calisto MT" panose="02040603050505030304" pitchFamily="18" charset="0"/>
              </a:rPr>
              <a:t>Hooke’s Law and Elastic Moduli.</a:t>
            </a:r>
          </a:p>
        </p:txBody>
      </p:sp>
      <p:sp>
        <p:nvSpPr>
          <p:cNvPr id="5" name="TextBox 4">
            <a:extLst>
              <a:ext uri="{FF2B5EF4-FFF2-40B4-BE49-F238E27FC236}">
                <a16:creationId xmlns:a16="http://schemas.microsoft.com/office/drawing/2014/main" id="{F6EF7120-A9C3-EA98-03B9-6491600524C7}"/>
              </a:ext>
            </a:extLst>
          </p:cNvPr>
          <p:cNvSpPr txBox="1"/>
          <p:nvPr/>
        </p:nvSpPr>
        <p:spPr>
          <a:xfrm>
            <a:off x="637821" y="463281"/>
            <a:ext cx="7930445" cy="1895584"/>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US" sz="1600" dirty="0">
                <a:effectLst>
                  <a:outerShdw blurRad="38100" dist="38100" dir="2700000" algn="tl">
                    <a:srgbClr val="000000">
                      <a:alpha val="43137"/>
                    </a:srgbClr>
                  </a:outerShdw>
                </a:effectLst>
                <a:latin typeface="Calisto MT" panose="02040603050505030304" pitchFamily="18" charset="0"/>
              </a:rPr>
              <a:t>Hooke’s Law states that when a material is loaded within </a:t>
            </a:r>
            <a:r>
              <a:rPr lang="en-US" sz="1600" dirty="0">
                <a:solidFill>
                  <a:srgbClr val="C00000"/>
                </a:solidFill>
                <a:effectLst>
                  <a:outerShdw blurRad="38100" dist="38100" dir="2700000" algn="tl">
                    <a:srgbClr val="000000">
                      <a:alpha val="43137"/>
                    </a:srgbClr>
                  </a:outerShdw>
                </a:effectLst>
                <a:latin typeface="Calisto MT" panose="02040603050505030304" pitchFamily="18" charset="0"/>
              </a:rPr>
              <a:t>elastic limit</a:t>
            </a:r>
            <a:r>
              <a:rPr lang="en-US" sz="1600" dirty="0">
                <a:effectLst>
                  <a:outerShdw blurRad="38100" dist="38100" dir="2700000" algn="tl">
                    <a:srgbClr val="000000">
                      <a:alpha val="43137"/>
                    </a:srgbClr>
                  </a:outerShdw>
                </a:effectLst>
                <a:latin typeface="Calisto MT" panose="02040603050505030304" pitchFamily="18" charset="0"/>
              </a:rPr>
              <a:t>, the stress is proportional to the strain produced by the stress. </a:t>
            </a:r>
          </a:p>
          <a:p>
            <a:pPr marL="285750" indent="-285750" algn="just">
              <a:lnSpc>
                <a:spcPct val="150000"/>
              </a:lnSpc>
              <a:buFont typeface="Arial" panose="020B0604020202020204" pitchFamily="34" charset="0"/>
              <a:buChar char="•"/>
            </a:pPr>
            <a:r>
              <a:rPr lang="en-US" sz="1600" dirty="0">
                <a:effectLst>
                  <a:outerShdw blurRad="38100" dist="38100" dir="2700000" algn="tl">
                    <a:srgbClr val="000000">
                      <a:alpha val="43137"/>
                    </a:srgbClr>
                  </a:outerShdw>
                </a:effectLst>
                <a:latin typeface="Calisto MT" panose="02040603050505030304" pitchFamily="18" charset="0"/>
              </a:rPr>
              <a:t>This means the ratio of the stress to the corresponding strain is a constant within the elastic limit. This constant is known as Modulus of Elasticity or Modulus of Rigidity or Elastic Moduli.</a:t>
            </a:r>
          </a:p>
        </p:txBody>
      </p:sp>
      <p:pic>
        <p:nvPicPr>
          <p:cNvPr id="13" name="Picture 12">
            <a:extLst>
              <a:ext uri="{FF2B5EF4-FFF2-40B4-BE49-F238E27FC236}">
                <a16:creationId xmlns:a16="http://schemas.microsoft.com/office/drawing/2014/main" id="{4CF6ABCB-690E-0A5F-E3C9-AF94CAFD9016}"/>
              </a:ext>
            </a:extLst>
          </p:cNvPr>
          <p:cNvPicPr>
            <a:picLocks noChangeAspect="1"/>
          </p:cNvPicPr>
          <p:nvPr/>
        </p:nvPicPr>
        <p:blipFill>
          <a:blip r:embed="rId2">
            <a:lum bright="-20000" contrast="40000"/>
          </a:blip>
          <a:stretch>
            <a:fillRect/>
          </a:stretch>
        </p:blipFill>
        <p:spPr>
          <a:xfrm>
            <a:off x="1264355" y="2620157"/>
            <a:ext cx="5983112" cy="702256"/>
          </a:xfrm>
          <a:prstGeom prst="rect">
            <a:avLst/>
          </a:prstGeom>
        </p:spPr>
      </p:pic>
      <p:sp>
        <p:nvSpPr>
          <p:cNvPr id="15" name="TextBox 14">
            <a:extLst>
              <a:ext uri="{FF2B5EF4-FFF2-40B4-BE49-F238E27FC236}">
                <a16:creationId xmlns:a16="http://schemas.microsoft.com/office/drawing/2014/main" id="{E04DCAC4-1EBC-F88C-1ACC-3CA0492CDCF7}"/>
              </a:ext>
            </a:extLst>
          </p:cNvPr>
          <p:cNvSpPr txBox="1"/>
          <p:nvPr/>
        </p:nvSpPr>
        <p:spPr>
          <a:xfrm>
            <a:off x="855133" y="3734657"/>
            <a:ext cx="7433733" cy="338554"/>
          </a:xfrm>
          <a:prstGeom prst="rect">
            <a:avLst/>
          </a:prstGeom>
          <a:noFill/>
        </p:spPr>
        <p:txBody>
          <a:bodyPr wrap="square">
            <a:spAutoFit/>
          </a:bodyPr>
          <a:lstStyle/>
          <a:p>
            <a:r>
              <a:rPr lang="en-US" sz="1600" dirty="0">
                <a:effectLst>
                  <a:outerShdw blurRad="38100" dist="38100" dir="2700000" algn="tl">
                    <a:srgbClr val="000000">
                      <a:alpha val="43137"/>
                    </a:srgbClr>
                  </a:outerShdw>
                </a:effectLst>
                <a:latin typeface="Calisto MT" panose="02040603050505030304" pitchFamily="18" charset="0"/>
              </a:rPr>
              <a:t>where σ = Normal stress, e = Strain and E = Young’s modulus</a:t>
            </a:r>
          </a:p>
        </p:txBody>
      </p:sp>
    </p:spTree>
    <p:extLst>
      <p:ext uri="{BB962C8B-B14F-4D97-AF65-F5344CB8AC3E}">
        <p14:creationId xmlns:p14="http://schemas.microsoft.com/office/powerpoint/2010/main" val="3354949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xEl>
                                              <p:pRg st="0" end="0"/>
                                            </p:txEl>
                                          </p:spTgt>
                                        </p:tgtEl>
                                        <p:attrNameLst>
                                          <p:attrName>style.visibility</p:attrName>
                                        </p:attrNameLst>
                                      </p:cBhvr>
                                      <p:to>
                                        <p:strVal val="visible"/>
                                      </p:to>
                                    </p:set>
                                    <p:anim calcmode="lin" valueType="num">
                                      <p:cBhvr additive="base">
                                        <p:cTn id="13"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
                                            <p:txEl>
                                              <p:pRg st="1" end="1"/>
                                            </p:txEl>
                                          </p:spTgt>
                                        </p:tgtEl>
                                        <p:attrNameLst>
                                          <p:attrName>style.visibility</p:attrName>
                                        </p:attrNameLst>
                                      </p:cBhvr>
                                      <p:to>
                                        <p:strVal val="visible"/>
                                      </p:to>
                                    </p:set>
                                    <p:anim calcmode="lin" valueType="num">
                                      <p:cBhvr additive="base">
                                        <p:cTn id="19"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3"/>
                                        </p:tgtEl>
                                        <p:attrNameLst>
                                          <p:attrName>style.visibility</p:attrName>
                                        </p:attrNameLst>
                                      </p:cBhvr>
                                      <p:to>
                                        <p:strVal val="visible"/>
                                      </p:to>
                                    </p:set>
                                    <p:anim calcmode="lin" valueType="num">
                                      <p:cBhvr additive="base">
                                        <p:cTn id="25" dur="500" fill="hold"/>
                                        <p:tgtEl>
                                          <p:spTgt spid="13"/>
                                        </p:tgtEl>
                                        <p:attrNameLst>
                                          <p:attrName>ppt_x</p:attrName>
                                        </p:attrNameLst>
                                      </p:cBhvr>
                                      <p:tavLst>
                                        <p:tav tm="0">
                                          <p:val>
                                            <p:strVal val="#ppt_x"/>
                                          </p:val>
                                        </p:tav>
                                        <p:tav tm="100000">
                                          <p:val>
                                            <p:strVal val="#ppt_x"/>
                                          </p:val>
                                        </p:tav>
                                      </p:tavLst>
                                    </p:anim>
                                    <p:anim calcmode="lin" valueType="num">
                                      <p:cBhvr additive="base">
                                        <p:cTn id="26" dur="500" fill="hold"/>
                                        <p:tgtEl>
                                          <p:spTgt spid="13"/>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anim calcmode="lin" valueType="num">
                                      <p:cBhvr additive="base">
                                        <p:cTn id="29" dur="500" fill="hold"/>
                                        <p:tgtEl>
                                          <p:spTgt spid="15"/>
                                        </p:tgtEl>
                                        <p:attrNameLst>
                                          <p:attrName>ppt_x</p:attrName>
                                        </p:attrNameLst>
                                      </p:cBhvr>
                                      <p:tavLst>
                                        <p:tav tm="0">
                                          <p:val>
                                            <p:strVal val="#ppt_x"/>
                                          </p:val>
                                        </p:tav>
                                        <p:tav tm="100000">
                                          <p:val>
                                            <p:strVal val="#ppt_x"/>
                                          </p:val>
                                        </p:tav>
                                      </p:tavLst>
                                    </p:anim>
                                    <p:anim calcmode="lin" valueType="num">
                                      <p:cBhvr additive="base">
                                        <p:cTn id="30"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build="p"/>
      <p:bldP spid="15"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3BA2BF7-4D64-19F5-C0B9-D6A3E8DD6910}"/>
              </a:ext>
            </a:extLst>
          </p:cNvPr>
          <p:cNvSpPr txBox="1"/>
          <p:nvPr/>
        </p:nvSpPr>
        <p:spPr>
          <a:xfrm>
            <a:off x="591724" y="138628"/>
            <a:ext cx="6203245" cy="369332"/>
          </a:xfrm>
          <a:prstGeom prst="rect">
            <a:avLst/>
          </a:prstGeom>
          <a:noFill/>
        </p:spPr>
        <p:txBody>
          <a:bodyPr wrap="square">
            <a:spAutoFit/>
          </a:bodyPr>
          <a:lstStyle>
            <a:defPPr marR="0" lvl="0" algn="l" rtl="0">
              <a:lnSpc>
                <a:spcPct val="100000"/>
              </a:lnSpc>
              <a:spcBef>
                <a:spcPts val="0"/>
              </a:spcBef>
              <a:spcAft>
                <a:spcPts val="0"/>
              </a:spcAft>
            </a:defPPr>
            <a:lvl1pPr>
              <a:defRPr>
                <a:solidFill>
                  <a:srgbClr val="FF0000"/>
                </a:solidFill>
                <a:effectLst>
                  <a:outerShdw blurRad="38100" dist="38100" dir="2700000" algn="tl">
                    <a:srgbClr val="000000">
                      <a:alpha val="43137"/>
                    </a:srgbClr>
                  </a:outerShdw>
                </a:effectLst>
                <a:latin typeface="Calisto MT" panose="02040603050505030304" pitchFamily="18" charset="0"/>
              </a:defRPr>
            </a:lvl1pPr>
          </a:lstStyle>
          <a:p>
            <a:r>
              <a:rPr lang="en-US" sz="1800" dirty="0"/>
              <a:t>Modulus of Elasticity (or Young’s Modulus)..</a:t>
            </a:r>
          </a:p>
        </p:txBody>
      </p:sp>
      <p:sp>
        <p:nvSpPr>
          <p:cNvPr id="9" name="TextBox 8">
            <a:extLst>
              <a:ext uri="{FF2B5EF4-FFF2-40B4-BE49-F238E27FC236}">
                <a16:creationId xmlns:a16="http://schemas.microsoft.com/office/drawing/2014/main" id="{E1C8A985-F481-3241-B2A2-6E8484E7E5A5}"/>
              </a:ext>
            </a:extLst>
          </p:cNvPr>
          <p:cNvSpPr txBox="1"/>
          <p:nvPr/>
        </p:nvSpPr>
        <p:spPr>
          <a:xfrm>
            <a:off x="591724" y="507960"/>
            <a:ext cx="8246534" cy="787588"/>
          </a:xfrm>
          <a:prstGeom prst="rect">
            <a:avLst/>
          </a:prstGeom>
          <a:noFill/>
        </p:spPr>
        <p:txBody>
          <a:bodyPr wrap="square">
            <a:spAutoFit/>
          </a:bodyPr>
          <a:lstStyle>
            <a:defPPr marR="0" lvl="0" algn="l" rtl="0">
              <a:lnSpc>
                <a:spcPct val="100000"/>
              </a:lnSpc>
              <a:spcBef>
                <a:spcPts val="0"/>
              </a:spcBef>
              <a:spcAft>
                <a:spcPts val="0"/>
              </a:spcAft>
            </a:defPPr>
            <a:lvl1pPr algn="just">
              <a:lnSpc>
                <a:spcPct val="150000"/>
              </a:lnSpc>
              <a:defRPr>
                <a:effectLst>
                  <a:outerShdw blurRad="38100" dist="38100" dir="2700000" algn="tl">
                    <a:srgbClr val="000000">
                      <a:alpha val="43137"/>
                    </a:srgbClr>
                  </a:outerShdw>
                </a:effectLst>
                <a:latin typeface="Calisto MT" panose="02040603050505030304" pitchFamily="18" charset="0"/>
              </a:defRPr>
            </a:lvl1pPr>
          </a:lstStyle>
          <a:p>
            <a:r>
              <a:rPr lang="en-US" sz="1600" dirty="0"/>
              <a:t>The ratio of tensile stress or compressive stress to the corresponding strain is a constant. This ratio is known as Young’s Modulus or Modulus of Elasticity and is denoted by E.</a:t>
            </a:r>
          </a:p>
        </p:txBody>
      </p:sp>
      <p:pic>
        <p:nvPicPr>
          <p:cNvPr id="11" name="Picture 10">
            <a:extLst>
              <a:ext uri="{FF2B5EF4-FFF2-40B4-BE49-F238E27FC236}">
                <a16:creationId xmlns:a16="http://schemas.microsoft.com/office/drawing/2014/main" id="{325F92BB-6541-6952-A40A-EA14350E0065}"/>
              </a:ext>
            </a:extLst>
          </p:cNvPr>
          <p:cNvPicPr>
            <a:picLocks noChangeAspect="1"/>
          </p:cNvPicPr>
          <p:nvPr/>
        </p:nvPicPr>
        <p:blipFill rotWithShape="1">
          <a:blip r:embed="rId2">
            <a:lum bright="-20000" contrast="40000"/>
          </a:blip>
          <a:srcRect l="36792"/>
          <a:stretch/>
        </p:blipFill>
        <p:spPr>
          <a:xfrm>
            <a:off x="2166525" y="1514100"/>
            <a:ext cx="4540018" cy="1074258"/>
          </a:xfrm>
          <a:prstGeom prst="rect">
            <a:avLst/>
          </a:prstGeom>
        </p:spPr>
      </p:pic>
      <p:sp>
        <p:nvSpPr>
          <p:cNvPr id="2" name="TextBox 1">
            <a:extLst>
              <a:ext uri="{FF2B5EF4-FFF2-40B4-BE49-F238E27FC236}">
                <a16:creationId xmlns:a16="http://schemas.microsoft.com/office/drawing/2014/main" id="{FD4342FD-13CF-4052-4D3F-E9E7AFC0EECE}"/>
              </a:ext>
            </a:extLst>
          </p:cNvPr>
          <p:cNvSpPr txBox="1"/>
          <p:nvPr/>
        </p:nvSpPr>
        <p:spPr>
          <a:xfrm>
            <a:off x="591724" y="2838817"/>
            <a:ext cx="4572000" cy="369332"/>
          </a:xfrm>
          <a:prstGeom prst="rect">
            <a:avLst/>
          </a:prstGeom>
          <a:noFill/>
        </p:spPr>
        <p:txBody>
          <a:bodyPr wrap="square">
            <a:spAutoFit/>
          </a:bodyPr>
          <a:lstStyle/>
          <a:p>
            <a:r>
              <a:rPr lang="en-US" sz="1800">
                <a:solidFill>
                  <a:srgbClr val="FF0000"/>
                </a:solidFill>
                <a:effectLst>
                  <a:outerShdw blurRad="38100" dist="38100" dir="2700000" algn="tl">
                    <a:srgbClr val="000000">
                      <a:alpha val="43137"/>
                    </a:srgbClr>
                  </a:outerShdw>
                </a:effectLst>
                <a:latin typeface="Calisto MT" panose="02040603050505030304" pitchFamily="18" charset="0"/>
              </a:rPr>
              <a:t>Modulus of Rigidity or Shear Modulus.</a:t>
            </a:r>
            <a:endParaRPr lang="en-US" sz="1800" dirty="0">
              <a:solidFill>
                <a:srgbClr val="FF0000"/>
              </a:solidFill>
              <a:effectLst>
                <a:outerShdw blurRad="38100" dist="38100" dir="2700000" algn="tl">
                  <a:srgbClr val="000000">
                    <a:alpha val="43137"/>
                  </a:srgbClr>
                </a:outerShdw>
              </a:effectLst>
              <a:latin typeface="Calisto MT" panose="02040603050505030304" pitchFamily="18" charset="0"/>
            </a:endParaRPr>
          </a:p>
        </p:txBody>
      </p:sp>
      <p:sp>
        <p:nvSpPr>
          <p:cNvPr id="4" name="TextBox 3">
            <a:extLst>
              <a:ext uri="{FF2B5EF4-FFF2-40B4-BE49-F238E27FC236}">
                <a16:creationId xmlns:a16="http://schemas.microsoft.com/office/drawing/2014/main" id="{ED4D1BE6-09D0-A2B2-DBDE-E02446BA8CD4}"/>
              </a:ext>
            </a:extLst>
          </p:cNvPr>
          <p:cNvSpPr txBox="1"/>
          <p:nvPr/>
        </p:nvSpPr>
        <p:spPr>
          <a:xfrm>
            <a:off x="591724" y="3217770"/>
            <a:ext cx="7930445" cy="787588"/>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US" sz="1600" dirty="0">
                <a:effectLst>
                  <a:outerShdw blurRad="38100" dist="38100" dir="2700000" algn="tl">
                    <a:srgbClr val="000000">
                      <a:alpha val="43137"/>
                    </a:srgbClr>
                  </a:outerShdw>
                </a:effectLst>
                <a:latin typeface="Calisto MT" panose="02040603050505030304" pitchFamily="18" charset="0"/>
              </a:rPr>
              <a:t>The ratio of shear stress to the corresponding shear strain within the elastic limit, is known as Modulus of Rigidity or Shear Modulus. This is denoted by C or G or N.</a:t>
            </a:r>
          </a:p>
        </p:txBody>
      </p:sp>
      <p:pic>
        <p:nvPicPr>
          <p:cNvPr id="6" name="Picture 5">
            <a:extLst>
              <a:ext uri="{FF2B5EF4-FFF2-40B4-BE49-F238E27FC236}">
                <a16:creationId xmlns:a16="http://schemas.microsoft.com/office/drawing/2014/main" id="{83977E20-C34A-FC24-5FA9-C0B13E41F5C9}"/>
              </a:ext>
            </a:extLst>
          </p:cNvPr>
          <p:cNvPicPr>
            <a:picLocks noChangeAspect="1"/>
          </p:cNvPicPr>
          <p:nvPr/>
        </p:nvPicPr>
        <p:blipFill>
          <a:blip r:embed="rId3">
            <a:lum bright="-20000" contrast="40000"/>
          </a:blip>
          <a:stretch>
            <a:fillRect/>
          </a:stretch>
        </p:blipFill>
        <p:spPr>
          <a:xfrm>
            <a:off x="2279414" y="4154077"/>
            <a:ext cx="3173119" cy="557192"/>
          </a:xfrm>
          <a:prstGeom prst="rect">
            <a:avLst/>
          </a:prstGeom>
        </p:spPr>
      </p:pic>
    </p:spTree>
    <p:extLst>
      <p:ext uri="{BB962C8B-B14F-4D97-AF65-F5344CB8AC3E}">
        <p14:creationId xmlns:p14="http://schemas.microsoft.com/office/powerpoint/2010/main" val="2941319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ppt_x"/>
                                          </p:val>
                                        </p:tav>
                                        <p:tav tm="100000">
                                          <p:val>
                                            <p:strVal val="#ppt_x"/>
                                          </p:val>
                                        </p:tav>
                                      </p:tavLst>
                                    </p:anim>
                                    <p:anim calcmode="lin" valueType="num">
                                      <p:cBhvr additive="base">
                                        <p:cTn id="20"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
                                        </p:tgtEl>
                                        <p:attrNameLst>
                                          <p:attrName>style.visibility</p:attrName>
                                        </p:attrNameLst>
                                      </p:cBhvr>
                                      <p:to>
                                        <p:strVal val="visible"/>
                                      </p:to>
                                    </p:set>
                                    <p:anim calcmode="lin" valueType="num">
                                      <p:cBhvr additive="base">
                                        <p:cTn id="25" dur="500" fill="hold"/>
                                        <p:tgtEl>
                                          <p:spTgt spid="2"/>
                                        </p:tgtEl>
                                        <p:attrNameLst>
                                          <p:attrName>ppt_x</p:attrName>
                                        </p:attrNameLst>
                                      </p:cBhvr>
                                      <p:tavLst>
                                        <p:tav tm="0">
                                          <p:val>
                                            <p:strVal val="#ppt_x"/>
                                          </p:val>
                                        </p:tav>
                                        <p:tav tm="100000">
                                          <p:val>
                                            <p:strVal val="#ppt_x"/>
                                          </p:val>
                                        </p:tav>
                                      </p:tavLst>
                                    </p:anim>
                                    <p:anim calcmode="lin" valueType="num">
                                      <p:cBhvr additive="base">
                                        <p:cTn id="26"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4">
                                            <p:txEl>
                                              <p:pRg st="0" end="0"/>
                                            </p:txEl>
                                          </p:spTgt>
                                        </p:tgtEl>
                                        <p:attrNameLst>
                                          <p:attrName>style.visibility</p:attrName>
                                        </p:attrNameLst>
                                      </p:cBhvr>
                                      <p:to>
                                        <p:strVal val="visible"/>
                                      </p:to>
                                    </p:set>
                                    <p:anim calcmode="lin" valueType="num">
                                      <p:cBhvr additive="base">
                                        <p:cTn id="31"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2" grpId="0"/>
      <p:bldP spid="4"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86031FD-56C8-EF94-5035-4D3053318CE3}"/>
              </a:ext>
            </a:extLst>
          </p:cNvPr>
          <p:cNvSpPr>
            <a:spLocks noGrp="1"/>
          </p:cNvSpPr>
          <p:nvPr>
            <p:ph type="body" idx="1"/>
          </p:nvPr>
        </p:nvSpPr>
        <p:spPr>
          <a:xfrm>
            <a:off x="1279366" y="1585432"/>
            <a:ext cx="4857300" cy="2015724"/>
          </a:xfrm>
        </p:spPr>
        <p:txBody>
          <a:bodyPr/>
          <a:lstStyle/>
          <a:p>
            <a:pPr marL="38100" indent="0" algn="ctr">
              <a:buNone/>
            </a:pPr>
            <a:r>
              <a:rPr lang="en-US" dirty="0"/>
              <a:t>Stress and Strain Diagram</a:t>
            </a:r>
          </a:p>
          <a:p>
            <a:pPr marL="38100" indent="0" algn="ctr">
              <a:buNone/>
            </a:pPr>
            <a:r>
              <a:rPr lang="en-US" dirty="0"/>
              <a:t>For Ductile and Brittle Materials</a:t>
            </a:r>
          </a:p>
        </p:txBody>
      </p:sp>
    </p:spTree>
    <p:extLst>
      <p:ext uri="{BB962C8B-B14F-4D97-AF65-F5344CB8AC3E}">
        <p14:creationId xmlns:p14="http://schemas.microsoft.com/office/powerpoint/2010/main" val="391690113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18CAE13-F5F7-6231-9C06-66913C70FA70}"/>
              </a:ext>
            </a:extLst>
          </p:cNvPr>
          <p:cNvPicPr>
            <a:picLocks noChangeAspect="1"/>
          </p:cNvPicPr>
          <p:nvPr/>
        </p:nvPicPr>
        <p:blipFill>
          <a:blip r:embed="rId2"/>
          <a:stretch>
            <a:fillRect/>
          </a:stretch>
        </p:blipFill>
        <p:spPr>
          <a:xfrm>
            <a:off x="4041422" y="680073"/>
            <a:ext cx="4820356" cy="3783353"/>
          </a:xfrm>
          <a:prstGeom prst="rect">
            <a:avLst/>
          </a:prstGeom>
        </p:spPr>
      </p:pic>
      <p:sp>
        <p:nvSpPr>
          <p:cNvPr id="9" name="TextBox 8">
            <a:extLst>
              <a:ext uri="{FF2B5EF4-FFF2-40B4-BE49-F238E27FC236}">
                <a16:creationId xmlns:a16="http://schemas.microsoft.com/office/drawing/2014/main" id="{7987CB25-65CE-D14F-F39B-554CA6EB80D2}"/>
              </a:ext>
            </a:extLst>
          </p:cNvPr>
          <p:cNvSpPr txBox="1"/>
          <p:nvPr/>
        </p:nvSpPr>
        <p:spPr>
          <a:xfrm>
            <a:off x="0" y="387685"/>
            <a:ext cx="4041422" cy="584775"/>
          </a:xfrm>
          <a:prstGeom prst="rect">
            <a:avLst/>
          </a:prstGeom>
          <a:noFill/>
        </p:spPr>
        <p:txBody>
          <a:bodyPr wrap="square">
            <a:spAutoFit/>
          </a:bodyPr>
          <a:lstStyle/>
          <a:p>
            <a:pPr marL="519113" indent="-519113" algn="just"/>
            <a:r>
              <a:rPr lang="en-US" sz="1600" dirty="0">
                <a:solidFill>
                  <a:srgbClr val="C00000"/>
                </a:solidFill>
                <a:effectLst>
                  <a:outerShdw blurRad="38100" dist="38100" dir="2700000" algn="tl">
                    <a:srgbClr val="000000">
                      <a:alpha val="43137"/>
                    </a:srgbClr>
                  </a:outerShdw>
                </a:effectLst>
                <a:latin typeface="Calisto MT" panose="02040603050505030304" pitchFamily="18" charset="0"/>
              </a:rPr>
              <a:t>(a) Stress-Strain Curves for Ductile Materials</a:t>
            </a:r>
          </a:p>
        </p:txBody>
      </p:sp>
      <p:sp>
        <p:nvSpPr>
          <p:cNvPr id="11" name="TextBox 10">
            <a:extLst>
              <a:ext uri="{FF2B5EF4-FFF2-40B4-BE49-F238E27FC236}">
                <a16:creationId xmlns:a16="http://schemas.microsoft.com/office/drawing/2014/main" id="{80E2CF73-627A-81DE-A9F9-1EC7794274CA}"/>
              </a:ext>
            </a:extLst>
          </p:cNvPr>
          <p:cNvSpPr txBox="1"/>
          <p:nvPr/>
        </p:nvSpPr>
        <p:spPr>
          <a:xfrm>
            <a:off x="256822" y="1367865"/>
            <a:ext cx="3527778" cy="3003579"/>
          </a:xfrm>
          <a:prstGeom prst="rect">
            <a:avLst/>
          </a:prstGeom>
          <a:noFill/>
        </p:spPr>
        <p:txBody>
          <a:bodyPr wrap="square">
            <a:spAutoFit/>
          </a:bodyPr>
          <a:lstStyle/>
          <a:p>
            <a:pPr algn="just">
              <a:lnSpc>
                <a:spcPct val="150000"/>
              </a:lnSpc>
            </a:pPr>
            <a:r>
              <a:rPr lang="en-US" sz="1600" b="0" i="0" u="none" strike="noStrike" baseline="0" dirty="0">
                <a:solidFill>
                  <a:srgbClr val="002060"/>
                </a:solidFill>
                <a:latin typeface="Calisto MT" panose="02040603050505030304" pitchFamily="18" charset="0"/>
              </a:rPr>
              <a:t>If a mild steel bar of uniform cross-sectional area is subjected to gradually increasing axial tensile force (generally is done in Universal Testing Machine) till failure of the bar occurs, and if we plot the graph for stress and strain, the following curve (Fig. 1.1) may be obtained:</a:t>
            </a:r>
            <a:endParaRPr lang="en-US" sz="1600" dirty="0">
              <a:solidFill>
                <a:srgbClr val="002060"/>
              </a:solidFill>
              <a:latin typeface="Calisto MT" panose="02040603050505030304" pitchFamily="18" charset="0"/>
            </a:endParaRPr>
          </a:p>
        </p:txBody>
      </p:sp>
      <p:sp>
        <p:nvSpPr>
          <p:cNvPr id="12" name="TextBox 11">
            <a:extLst>
              <a:ext uri="{FF2B5EF4-FFF2-40B4-BE49-F238E27FC236}">
                <a16:creationId xmlns:a16="http://schemas.microsoft.com/office/drawing/2014/main" id="{0509501E-8BD6-5287-157F-6131EBEF9B8C}"/>
              </a:ext>
            </a:extLst>
          </p:cNvPr>
          <p:cNvSpPr txBox="1"/>
          <p:nvPr/>
        </p:nvSpPr>
        <p:spPr>
          <a:xfrm>
            <a:off x="4323644" y="4755814"/>
            <a:ext cx="4820356" cy="307777"/>
          </a:xfrm>
          <a:prstGeom prst="rect">
            <a:avLst/>
          </a:prstGeom>
          <a:noFill/>
        </p:spPr>
        <p:txBody>
          <a:bodyPr wrap="square">
            <a:spAutoFit/>
          </a:bodyPr>
          <a:lstStyle/>
          <a:p>
            <a:r>
              <a:rPr lang="en-US" sz="1400" i="0" u="none" strike="noStrike" baseline="0" dirty="0">
                <a:solidFill>
                  <a:srgbClr val="002060"/>
                </a:solidFill>
                <a:latin typeface="Calisto MT" panose="02040603050505030304" pitchFamily="18" charset="0"/>
              </a:rPr>
              <a:t>Fig.1.1 : Stress</a:t>
            </a:r>
            <a:r>
              <a:rPr lang="el-GR" sz="1400" i="0" u="none" strike="noStrike" baseline="0" dirty="0">
                <a:solidFill>
                  <a:srgbClr val="002060"/>
                </a:solidFill>
                <a:latin typeface="Symbol" panose="05050102010706020507" pitchFamily="18" charset="2"/>
              </a:rPr>
              <a:t> </a:t>
            </a:r>
            <a:r>
              <a:rPr lang="el-GR" sz="1400" i="0" u="none" strike="noStrike" baseline="0" dirty="0">
                <a:solidFill>
                  <a:srgbClr val="002060"/>
                </a:solidFill>
                <a:latin typeface="Arial" panose="020B0604020202020204" pitchFamily="34" charset="0"/>
              </a:rPr>
              <a:t>– </a:t>
            </a:r>
            <a:r>
              <a:rPr lang="en-US" sz="1400" i="0" u="none" strike="noStrike" baseline="0" dirty="0">
                <a:solidFill>
                  <a:srgbClr val="002060"/>
                </a:solidFill>
                <a:latin typeface="Calisto MT" panose="02040603050505030304" pitchFamily="18" charset="0"/>
              </a:rPr>
              <a:t>strain Diagram for Ductile Material</a:t>
            </a:r>
            <a:endParaRPr lang="en-US" dirty="0">
              <a:solidFill>
                <a:srgbClr val="002060"/>
              </a:solidFill>
              <a:latin typeface="Calisto MT" panose="02040603050505030304" pitchFamily="18" charset="0"/>
            </a:endParaRPr>
          </a:p>
        </p:txBody>
      </p:sp>
    </p:spTree>
    <p:extLst>
      <p:ext uri="{BB962C8B-B14F-4D97-AF65-F5344CB8AC3E}">
        <p14:creationId xmlns:p14="http://schemas.microsoft.com/office/powerpoint/2010/main" val="40252424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4B6A770-1000-1ED0-C22A-19E221DB7DA7}"/>
              </a:ext>
            </a:extLst>
          </p:cNvPr>
          <p:cNvSpPr txBox="1"/>
          <p:nvPr/>
        </p:nvSpPr>
        <p:spPr>
          <a:xfrm>
            <a:off x="417687" y="678924"/>
            <a:ext cx="8116711" cy="3785652"/>
          </a:xfrm>
          <a:prstGeom prst="rect">
            <a:avLst/>
          </a:prstGeom>
          <a:noFill/>
        </p:spPr>
        <p:txBody>
          <a:bodyPr wrap="square">
            <a:spAutoFit/>
          </a:bodyPr>
          <a:lstStyle/>
          <a:p>
            <a:pPr algn="just"/>
            <a:r>
              <a:rPr lang="en-US" sz="1600" dirty="0">
                <a:latin typeface="Calisto MT" panose="02040603050505030304" pitchFamily="18" charset="0"/>
              </a:rPr>
              <a:t>The curve may be divided into following parts:</a:t>
            </a:r>
          </a:p>
          <a:p>
            <a:pPr algn="just"/>
            <a:endParaRPr lang="en-US" sz="1600" dirty="0">
              <a:latin typeface="Calisto MT" panose="02040603050505030304" pitchFamily="18" charset="0"/>
            </a:endParaRPr>
          </a:p>
          <a:p>
            <a:pPr algn="just"/>
            <a:r>
              <a:rPr lang="en-US" sz="1600" dirty="0">
                <a:solidFill>
                  <a:srgbClr val="C00000"/>
                </a:solidFill>
                <a:effectLst>
                  <a:outerShdw blurRad="38100" dist="38100" dir="2700000" algn="tl">
                    <a:srgbClr val="000000">
                      <a:alpha val="43137"/>
                    </a:srgbClr>
                  </a:outerShdw>
                </a:effectLst>
                <a:latin typeface="Calisto MT" panose="02040603050505030304" pitchFamily="18" charset="0"/>
              </a:rPr>
              <a:t>Portion OA: </a:t>
            </a:r>
            <a:r>
              <a:rPr lang="en-US" sz="1600" dirty="0">
                <a:latin typeface="Calisto MT" panose="02040603050505030304" pitchFamily="18" charset="0"/>
              </a:rPr>
              <a:t>This portion is absolutely straight, where the stress is proportional to strain and the material obeys Hooke’s law. The value of stress at point A is called proportional limit.</a:t>
            </a:r>
          </a:p>
          <a:p>
            <a:pPr algn="just"/>
            <a:endParaRPr lang="en-US" sz="1600" dirty="0">
              <a:latin typeface="Calisto MT" panose="02040603050505030304" pitchFamily="18" charset="0"/>
            </a:endParaRPr>
          </a:p>
          <a:p>
            <a:pPr algn="just"/>
            <a:r>
              <a:rPr lang="en-US" sz="1600" dirty="0">
                <a:solidFill>
                  <a:srgbClr val="C00000"/>
                </a:solidFill>
                <a:effectLst>
                  <a:outerShdw blurRad="38100" dist="38100" dir="2700000" algn="tl">
                    <a:srgbClr val="000000">
                      <a:alpha val="43137"/>
                    </a:srgbClr>
                  </a:outerShdw>
                </a:effectLst>
                <a:latin typeface="Calisto MT" panose="02040603050505030304" pitchFamily="18" charset="0"/>
              </a:rPr>
              <a:t>Portion AB: </a:t>
            </a:r>
            <a:r>
              <a:rPr lang="en-US" sz="1600" dirty="0">
                <a:latin typeface="Calisto MT" panose="02040603050505030304" pitchFamily="18" charset="0"/>
              </a:rPr>
              <a:t>In this portion, Hook’s law is not obeyed, although the material may still be elastic. The point B indicates the elastic limit.</a:t>
            </a:r>
          </a:p>
          <a:p>
            <a:pPr algn="just"/>
            <a:endParaRPr lang="en-US" sz="1600" dirty="0">
              <a:latin typeface="Calisto MT" panose="02040603050505030304" pitchFamily="18" charset="0"/>
            </a:endParaRPr>
          </a:p>
          <a:p>
            <a:pPr algn="just"/>
            <a:r>
              <a:rPr lang="en-US" sz="1600" dirty="0">
                <a:solidFill>
                  <a:srgbClr val="C00000"/>
                </a:solidFill>
                <a:effectLst>
                  <a:outerShdw blurRad="38100" dist="38100" dir="2700000" algn="tl">
                    <a:srgbClr val="000000">
                      <a:alpha val="43137"/>
                    </a:srgbClr>
                  </a:outerShdw>
                </a:effectLst>
                <a:latin typeface="Calisto MT" panose="02040603050505030304" pitchFamily="18" charset="0"/>
              </a:rPr>
              <a:t>Portion BC: </a:t>
            </a:r>
            <a:r>
              <a:rPr lang="en-US" sz="1600" dirty="0">
                <a:latin typeface="Calisto MT" panose="02040603050505030304" pitchFamily="18" charset="0"/>
              </a:rPr>
              <a:t>In this portion, the metal shows an appreciable strain even without further increase in stress and the strain is not fully recoverable when load is removed.</a:t>
            </a:r>
          </a:p>
          <a:p>
            <a:pPr algn="just"/>
            <a:endParaRPr lang="en-US" sz="1600" dirty="0">
              <a:latin typeface="Calisto MT" panose="02040603050505030304" pitchFamily="18" charset="0"/>
            </a:endParaRPr>
          </a:p>
          <a:p>
            <a:pPr algn="just"/>
            <a:r>
              <a:rPr lang="en-US" sz="1600" dirty="0">
                <a:solidFill>
                  <a:srgbClr val="C00000"/>
                </a:solidFill>
                <a:effectLst>
                  <a:outerShdw blurRad="38100" dist="38100" dir="2700000" algn="tl">
                    <a:srgbClr val="000000">
                      <a:alpha val="43137"/>
                    </a:srgbClr>
                  </a:outerShdw>
                </a:effectLst>
                <a:latin typeface="Calisto MT" panose="02040603050505030304" pitchFamily="18" charset="0"/>
              </a:rPr>
              <a:t>Portion CC': </a:t>
            </a:r>
            <a:r>
              <a:rPr lang="en-US" sz="1600" dirty="0">
                <a:latin typeface="Calisto MT" panose="02040603050505030304" pitchFamily="18" charset="0"/>
              </a:rPr>
              <a:t>Yielding commences in this portion and there is a drop of stress at the point C' immediately after yielding commences at C. The point C' is termed as lower yield point and C is called upper yield point.</a:t>
            </a:r>
          </a:p>
          <a:p>
            <a:pPr algn="just"/>
            <a:endParaRPr lang="en-US" sz="1600" dirty="0">
              <a:latin typeface="Calisto MT" panose="02040603050505030304" pitchFamily="18" charset="0"/>
            </a:endParaRPr>
          </a:p>
        </p:txBody>
      </p:sp>
    </p:spTree>
    <p:extLst>
      <p:ext uri="{BB962C8B-B14F-4D97-AF65-F5344CB8AC3E}">
        <p14:creationId xmlns:p14="http://schemas.microsoft.com/office/powerpoint/2010/main" val="966050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anim calcmode="lin" valueType="num">
                                      <p:cBhvr additive="base">
                                        <p:cTn id="13"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anim calcmode="lin" valueType="num">
                                      <p:cBhvr additive="base">
                                        <p:cTn id="19" dur="500" fill="hold"/>
                                        <p:tgtEl>
                                          <p:spTgt spid="5">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5">
                                            <p:txEl>
                                              <p:pRg st="6" end="6"/>
                                            </p:txEl>
                                          </p:spTgt>
                                        </p:tgtEl>
                                        <p:attrNameLst>
                                          <p:attrName>style.visibility</p:attrName>
                                        </p:attrNameLst>
                                      </p:cBhvr>
                                      <p:to>
                                        <p:strVal val="visible"/>
                                      </p:to>
                                    </p:set>
                                    <p:anim calcmode="lin" valueType="num">
                                      <p:cBhvr additive="base">
                                        <p:cTn id="25" dur="500" fill="hold"/>
                                        <p:tgtEl>
                                          <p:spTgt spid="5">
                                            <p:txEl>
                                              <p:pRg st="6" end="6"/>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5">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5">
                                            <p:txEl>
                                              <p:pRg st="8" end="8"/>
                                            </p:txEl>
                                          </p:spTgt>
                                        </p:tgtEl>
                                        <p:attrNameLst>
                                          <p:attrName>style.visibility</p:attrName>
                                        </p:attrNameLst>
                                      </p:cBhvr>
                                      <p:to>
                                        <p:strVal val="visible"/>
                                      </p:to>
                                    </p:set>
                                    <p:anim calcmode="lin" valueType="num">
                                      <p:cBhvr additive="base">
                                        <p:cTn id="31" dur="500" fill="hold"/>
                                        <p:tgtEl>
                                          <p:spTgt spid="5">
                                            <p:txEl>
                                              <p:pRg st="8" end="8"/>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5">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4B6A770-1000-1ED0-C22A-19E221DB7DA7}"/>
              </a:ext>
            </a:extLst>
          </p:cNvPr>
          <p:cNvSpPr txBox="1"/>
          <p:nvPr/>
        </p:nvSpPr>
        <p:spPr>
          <a:xfrm>
            <a:off x="649111" y="885294"/>
            <a:ext cx="7845778" cy="3372911"/>
          </a:xfrm>
          <a:prstGeom prst="rect">
            <a:avLst/>
          </a:prstGeom>
          <a:noFill/>
        </p:spPr>
        <p:txBody>
          <a:bodyPr wrap="square">
            <a:spAutoFit/>
          </a:bodyPr>
          <a:lstStyle/>
          <a:p>
            <a:pPr algn="just">
              <a:lnSpc>
                <a:spcPct val="150000"/>
              </a:lnSpc>
            </a:pPr>
            <a:r>
              <a:rPr lang="en-US" sz="1600" dirty="0">
                <a:solidFill>
                  <a:srgbClr val="C00000"/>
                </a:solidFill>
                <a:effectLst>
                  <a:outerShdw blurRad="38100" dist="38100" dir="2700000" algn="tl">
                    <a:srgbClr val="000000">
                      <a:alpha val="43137"/>
                    </a:srgbClr>
                  </a:outerShdw>
                </a:effectLst>
                <a:latin typeface="Calisto MT" panose="02040603050505030304" pitchFamily="18" charset="0"/>
              </a:rPr>
              <a:t>Portion C'D: </a:t>
            </a:r>
            <a:r>
              <a:rPr lang="en-US" sz="1600" dirty="0">
                <a:latin typeface="Calisto MT" panose="02040603050505030304" pitchFamily="18" charset="0"/>
              </a:rPr>
              <a:t>After yielding has taken place at C', further straining takes place at this portion by increasing the stress and the stress–strain curve continues to rise up to the points D. Strain in this portion is about 100 times that of portion O to C. At the point D, the bar begins to form a local neck. The point D is termed as ultimate tensile stress point. Ultimate stress is calculated at this point.</a:t>
            </a:r>
          </a:p>
          <a:p>
            <a:pPr algn="just">
              <a:lnSpc>
                <a:spcPct val="150000"/>
              </a:lnSpc>
            </a:pPr>
            <a:endParaRPr lang="en-US" sz="1600" dirty="0">
              <a:latin typeface="Calisto MT" panose="02040603050505030304" pitchFamily="18" charset="0"/>
            </a:endParaRPr>
          </a:p>
          <a:p>
            <a:pPr algn="just">
              <a:lnSpc>
                <a:spcPct val="150000"/>
              </a:lnSpc>
            </a:pPr>
            <a:r>
              <a:rPr lang="en-US" sz="1600" dirty="0">
                <a:solidFill>
                  <a:srgbClr val="C00000"/>
                </a:solidFill>
                <a:effectLst>
                  <a:outerShdw blurRad="38100" dist="38100" dir="2700000" algn="tl">
                    <a:srgbClr val="000000">
                      <a:alpha val="43137"/>
                    </a:srgbClr>
                  </a:outerShdw>
                </a:effectLst>
                <a:latin typeface="Calisto MT" panose="02040603050505030304" pitchFamily="18" charset="0"/>
              </a:rPr>
              <a:t>Portion DE: </a:t>
            </a:r>
            <a:r>
              <a:rPr lang="en-US" sz="1600" dirty="0">
                <a:latin typeface="Calisto MT" panose="02040603050505030304" pitchFamily="18" charset="0"/>
              </a:rPr>
              <a:t>In this portion, the load falling off from the maximum until fracture at E takes place. The point E is termed as fracture or breaking point and the corresponding stress is called breaking stress.</a:t>
            </a:r>
          </a:p>
        </p:txBody>
      </p:sp>
    </p:spTree>
    <p:extLst>
      <p:ext uri="{BB962C8B-B14F-4D97-AF65-F5344CB8AC3E}">
        <p14:creationId xmlns:p14="http://schemas.microsoft.com/office/powerpoint/2010/main" val="2307553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anim calcmode="lin" valueType="num">
                                      <p:cBhvr additive="base">
                                        <p:cTn id="13"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33C4D95-DDEA-F5A5-F2FA-B1D33A193EAF}"/>
              </a:ext>
            </a:extLst>
          </p:cNvPr>
          <p:cNvSpPr txBox="1"/>
          <p:nvPr/>
        </p:nvSpPr>
        <p:spPr>
          <a:xfrm>
            <a:off x="199428" y="469796"/>
            <a:ext cx="4143022" cy="4203908"/>
          </a:xfrm>
          <a:prstGeom prst="rect">
            <a:avLst/>
          </a:prstGeom>
          <a:noFill/>
        </p:spPr>
        <p:txBody>
          <a:bodyPr wrap="square">
            <a:spAutoFit/>
          </a:bodyPr>
          <a:lstStyle/>
          <a:p>
            <a:pPr algn="just">
              <a:lnSpc>
                <a:spcPct val="150000"/>
              </a:lnSpc>
            </a:pPr>
            <a:r>
              <a:rPr lang="en-US" sz="1800" dirty="0">
                <a:solidFill>
                  <a:srgbClr val="C00000"/>
                </a:solidFill>
                <a:latin typeface="Calisto MT" panose="02040603050505030304" pitchFamily="18" charset="0"/>
              </a:rPr>
              <a:t>(b) Stress Strain Curves for Brittle Materials</a:t>
            </a:r>
          </a:p>
          <a:p>
            <a:pPr algn="just">
              <a:lnSpc>
                <a:spcPct val="150000"/>
              </a:lnSpc>
            </a:pPr>
            <a:r>
              <a:rPr lang="en-US" sz="1600" dirty="0">
                <a:latin typeface="Calisto MT" panose="02040603050505030304" pitchFamily="18" charset="0"/>
              </a:rPr>
              <a:t>Materials which show very small elongation before</a:t>
            </a:r>
          </a:p>
          <a:p>
            <a:pPr algn="just">
              <a:lnSpc>
                <a:spcPct val="150000"/>
              </a:lnSpc>
            </a:pPr>
            <a:r>
              <a:rPr lang="en-US" sz="1600" dirty="0">
                <a:latin typeface="Calisto MT" panose="02040603050505030304" pitchFamily="18" charset="0"/>
              </a:rPr>
              <a:t>they fracture are called brittle materials. The shape of curve for high carbon steel is shown in fig. and is typical of many brittle materials such as G.I., concrete and high strength light alloys. For most brittle materials the permanent elongation (i.e. increase in length) is less than 10%.</a:t>
            </a:r>
          </a:p>
        </p:txBody>
      </p:sp>
      <p:pic>
        <p:nvPicPr>
          <p:cNvPr id="7" name="Picture 6">
            <a:extLst>
              <a:ext uri="{FF2B5EF4-FFF2-40B4-BE49-F238E27FC236}">
                <a16:creationId xmlns:a16="http://schemas.microsoft.com/office/drawing/2014/main" id="{22318016-1F14-670D-C8B3-AF8528D8DDD8}"/>
              </a:ext>
            </a:extLst>
          </p:cNvPr>
          <p:cNvPicPr>
            <a:picLocks noChangeAspect="1"/>
          </p:cNvPicPr>
          <p:nvPr/>
        </p:nvPicPr>
        <p:blipFill>
          <a:blip r:embed="rId2"/>
          <a:stretch>
            <a:fillRect/>
          </a:stretch>
        </p:blipFill>
        <p:spPr>
          <a:xfrm>
            <a:off x="4235239" y="564445"/>
            <a:ext cx="4908761" cy="3680178"/>
          </a:xfrm>
          <a:prstGeom prst="rect">
            <a:avLst/>
          </a:prstGeom>
        </p:spPr>
      </p:pic>
      <p:sp>
        <p:nvSpPr>
          <p:cNvPr id="9" name="TextBox 8">
            <a:extLst>
              <a:ext uri="{FF2B5EF4-FFF2-40B4-BE49-F238E27FC236}">
                <a16:creationId xmlns:a16="http://schemas.microsoft.com/office/drawing/2014/main" id="{2198C1D6-9F1D-D06D-F103-602A186C2A0C}"/>
              </a:ext>
            </a:extLst>
          </p:cNvPr>
          <p:cNvSpPr txBox="1"/>
          <p:nvPr/>
        </p:nvSpPr>
        <p:spPr>
          <a:xfrm>
            <a:off x="4801551" y="4371800"/>
            <a:ext cx="4143021" cy="307777"/>
          </a:xfrm>
          <a:prstGeom prst="rect">
            <a:avLst/>
          </a:prstGeom>
          <a:noFill/>
        </p:spPr>
        <p:txBody>
          <a:bodyPr wrap="square">
            <a:spAutoFit/>
          </a:bodyPr>
          <a:lstStyle/>
          <a:p>
            <a:r>
              <a:rPr lang="en-US" sz="1400" i="0" u="none" strike="noStrike" baseline="0" dirty="0">
                <a:solidFill>
                  <a:srgbClr val="002060"/>
                </a:solidFill>
                <a:latin typeface="Calisto MT" panose="02040603050505030304" pitchFamily="18" charset="0"/>
              </a:rPr>
              <a:t>Fig. : Stress</a:t>
            </a:r>
            <a:r>
              <a:rPr lang="el-GR" sz="1400" i="0" u="none" strike="noStrike" baseline="0" dirty="0">
                <a:solidFill>
                  <a:srgbClr val="002060"/>
                </a:solidFill>
                <a:latin typeface="Symbol" panose="05050102010706020507" pitchFamily="18" charset="2"/>
              </a:rPr>
              <a:t> </a:t>
            </a:r>
            <a:r>
              <a:rPr lang="el-GR" sz="1400" i="0" u="none" strike="noStrike" baseline="0" dirty="0">
                <a:solidFill>
                  <a:srgbClr val="002060"/>
                </a:solidFill>
                <a:latin typeface="Arial" panose="020B0604020202020204" pitchFamily="34" charset="0"/>
              </a:rPr>
              <a:t>– </a:t>
            </a:r>
            <a:r>
              <a:rPr lang="en-US" sz="1400" i="0" u="none" strike="noStrike" baseline="0" dirty="0">
                <a:solidFill>
                  <a:srgbClr val="002060"/>
                </a:solidFill>
                <a:latin typeface="Calisto MT" panose="02040603050505030304" pitchFamily="18" charset="0"/>
              </a:rPr>
              <a:t>strain Diagram for Brittle Material</a:t>
            </a:r>
            <a:endParaRPr lang="en-US" dirty="0">
              <a:solidFill>
                <a:srgbClr val="002060"/>
              </a:solidFill>
              <a:latin typeface="Calisto MT" panose="02040603050505030304" pitchFamily="18" charset="0"/>
            </a:endParaRPr>
          </a:p>
        </p:txBody>
      </p:sp>
    </p:spTree>
    <p:extLst>
      <p:ext uri="{BB962C8B-B14F-4D97-AF65-F5344CB8AC3E}">
        <p14:creationId xmlns:p14="http://schemas.microsoft.com/office/powerpoint/2010/main" val="1422510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 calcmode="lin" valueType="num">
                                      <p:cBhvr additive="base">
                                        <p:cTn id="13"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anim calcmode="lin" valueType="num">
                                      <p:cBhvr additive="base">
                                        <p:cTn id="19"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1BD58E9-760F-3376-8A69-757A184AC091}"/>
              </a:ext>
            </a:extLst>
          </p:cNvPr>
          <p:cNvSpPr txBox="1"/>
          <p:nvPr/>
        </p:nvSpPr>
        <p:spPr>
          <a:xfrm>
            <a:off x="231423" y="184778"/>
            <a:ext cx="4572000" cy="369332"/>
          </a:xfrm>
          <a:prstGeom prst="rect">
            <a:avLst/>
          </a:prstGeom>
          <a:noFill/>
        </p:spPr>
        <p:txBody>
          <a:bodyPr wrap="square">
            <a:spAutoFit/>
          </a:bodyPr>
          <a:lstStyle/>
          <a:p>
            <a:r>
              <a:rPr lang="en-US" sz="1800" dirty="0">
                <a:solidFill>
                  <a:srgbClr val="FF0000"/>
                </a:solidFill>
                <a:effectLst>
                  <a:outerShdw blurRad="38100" dist="38100" dir="2700000" algn="tl">
                    <a:srgbClr val="000000">
                      <a:alpha val="43137"/>
                    </a:srgbClr>
                  </a:outerShdw>
                </a:effectLst>
                <a:latin typeface="Calisto MT" panose="02040603050505030304" pitchFamily="18" charset="0"/>
              </a:rPr>
              <a:t>Principal Mechanical Properties</a:t>
            </a:r>
          </a:p>
        </p:txBody>
      </p:sp>
      <p:sp>
        <p:nvSpPr>
          <p:cNvPr id="7" name="TextBox 6">
            <a:extLst>
              <a:ext uri="{FF2B5EF4-FFF2-40B4-BE49-F238E27FC236}">
                <a16:creationId xmlns:a16="http://schemas.microsoft.com/office/drawing/2014/main" id="{D75C5E85-1587-6AC8-3A69-512D788290BA}"/>
              </a:ext>
            </a:extLst>
          </p:cNvPr>
          <p:cNvSpPr txBox="1"/>
          <p:nvPr/>
        </p:nvSpPr>
        <p:spPr>
          <a:xfrm>
            <a:off x="231423" y="686489"/>
            <a:ext cx="8461021" cy="4031873"/>
          </a:xfrm>
          <a:prstGeom prst="rect">
            <a:avLst/>
          </a:prstGeom>
          <a:noFill/>
        </p:spPr>
        <p:txBody>
          <a:bodyPr wrap="square">
            <a:spAutoFit/>
          </a:bodyPr>
          <a:lstStyle/>
          <a:p>
            <a:pPr algn="just"/>
            <a:r>
              <a:rPr lang="en-US" sz="1600" dirty="0">
                <a:latin typeface="Calisto MT" panose="02040603050505030304" pitchFamily="18" charset="0"/>
              </a:rPr>
              <a:t>Those characteristics of the materials which describe their behaviour under external loads are known as Mechanical Properties. The most important and useful mechanical properties are:</a:t>
            </a:r>
          </a:p>
          <a:p>
            <a:pPr algn="just"/>
            <a:endParaRPr lang="en-US" sz="1600" dirty="0">
              <a:latin typeface="Calisto MT" panose="02040603050505030304" pitchFamily="18" charset="0"/>
            </a:endParaRPr>
          </a:p>
          <a:p>
            <a:pPr algn="just"/>
            <a:r>
              <a:rPr lang="en-US" sz="1600" dirty="0">
                <a:solidFill>
                  <a:srgbClr val="FF0000"/>
                </a:solidFill>
                <a:effectLst>
                  <a:outerShdw blurRad="38100" dist="38100" dir="2700000" algn="tl">
                    <a:srgbClr val="000000">
                      <a:alpha val="43137"/>
                    </a:srgbClr>
                  </a:outerShdw>
                </a:effectLst>
                <a:latin typeface="Calisto MT" panose="02040603050505030304" pitchFamily="18" charset="0"/>
              </a:rPr>
              <a:t>Strength</a:t>
            </a:r>
          </a:p>
          <a:p>
            <a:pPr marL="285750" indent="-285750" algn="just">
              <a:buFont typeface="Arial" panose="020B0604020202020204" pitchFamily="34" charset="0"/>
              <a:buChar char="•"/>
            </a:pPr>
            <a:r>
              <a:rPr lang="en-US" sz="1600" dirty="0">
                <a:latin typeface="Calisto MT" panose="02040603050505030304" pitchFamily="18" charset="0"/>
              </a:rPr>
              <a:t>It is the resistance offered by a material when subjected to external loading. So, stronger the material the greater the load it can withstand. Depending upon the type of load applied the strength can be tensile, compressive, shear or torsional.</a:t>
            </a:r>
          </a:p>
          <a:p>
            <a:pPr marL="285750" indent="-285750" algn="just">
              <a:buFont typeface="Arial" panose="020B0604020202020204" pitchFamily="34" charset="0"/>
              <a:buChar char="•"/>
            </a:pPr>
            <a:r>
              <a:rPr lang="en-US" sz="1600" dirty="0">
                <a:latin typeface="Calisto MT" panose="02040603050505030304" pitchFamily="18" charset="0"/>
              </a:rPr>
              <a:t>The maximum stress that any material will withstand before destruction is called its ultimate strength (Point D as shown in Fig. 1.1).</a:t>
            </a:r>
          </a:p>
          <a:p>
            <a:pPr algn="just"/>
            <a:endParaRPr lang="en-US" sz="1600" dirty="0">
              <a:latin typeface="Calisto MT" panose="02040603050505030304" pitchFamily="18" charset="0"/>
            </a:endParaRPr>
          </a:p>
          <a:p>
            <a:pPr algn="just"/>
            <a:r>
              <a:rPr lang="en-US" sz="1600" dirty="0">
                <a:solidFill>
                  <a:srgbClr val="FF0000"/>
                </a:solidFill>
                <a:effectLst>
                  <a:outerShdw blurRad="38100" dist="38100" dir="2700000" algn="tl">
                    <a:srgbClr val="000000">
                      <a:alpha val="43137"/>
                    </a:srgbClr>
                  </a:outerShdw>
                </a:effectLst>
                <a:latin typeface="Calisto MT" panose="02040603050505030304" pitchFamily="18" charset="0"/>
              </a:rPr>
              <a:t>Elasticity</a:t>
            </a:r>
          </a:p>
          <a:p>
            <a:pPr marL="285750" indent="-285750" algn="just">
              <a:buFont typeface="Arial" panose="020B0604020202020204" pitchFamily="34" charset="0"/>
              <a:buChar char="•"/>
            </a:pPr>
            <a:r>
              <a:rPr lang="en-US" sz="1600" dirty="0">
                <a:latin typeface="Calisto MT" panose="02040603050505030304" pitchFamily="18" charset="0"/>
              </a:rPr>
              <a:t>Elasticity of a material is its power of coming back to its original position after deformation when the stress or load is removed. Elasticity is a tensile property of its material.</a:t>
            </a:r>
          </a:p>
          <a:p>
            <a:pPr marL="285750" indent="-285750" algn="just">
              <a:buFont typeface="Arial" panose="020B0604020202020204" pitchFamily="34" charset="0"/>
              <a:buChar char="•"/>
            </a:pPr>
            <a:r>
              <a:rPr lang="en-US" sz="1600" dirty="0">
                <a:latin typeface="Calisto MT" panose="02040603050505030304" pitchFamily="18" charset="0"/>
              </a:rPr>
              <a:t>The greatest stress that a material can endure without taking up some permanent set is called elastic limit (Point A as shown in Fig. 1.1.).</a:t>
            </a:r>
          </a:p>
          <a:p>
            <a:pPr algn="just"/>
            <a:endParaRPr lang="en-US" sz="1600" dirty="0">
              <a:latin typeface="Calisto MT" panose="02040603050505030304" pitchFamily="18" charset="0"/>
            </a:endParaRPr>
          </a:p>
        </p:txBody>
      </p:sp>
    </p:spTree>
    <p:extLst>
      <p:ext uri="{BB962C8B-B14F-4D97-AF65-F5344CB8AC3E}">
        <p14:creationId xmlns:p14="http://schemas.microsoft.com/office/powerpoint/2010/main" val="406367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anim calcmode="lin" valueType="num">
                                      <p:cBhvr additive="base">
                                        <p:cTn id="13"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anim calcmode="lin" valueType="num">
                                      <p:cBhvr additive="base">
                                        <p:cTn id="19" dur="500" fill="hold"/>
                                        <p:tgtEl>
                                          <p:spTgt spid="7">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7">
                                            <p:txEl>
                                              <p:pRg st="4" end="4"/>
                                            </p:txEl>
                                          </p:spTgt>
                                        </p:tgtEl>
                                        <p:attrNameLst>
                                          <p:attrName>style.visibility</p:attrName>
                                        </p:attrNameLst>
                                      </p:cBhvr>
                                      <p:to>
                                        <p:strVal val="visible"/>
                                      </p:to>
                                    </p:set>
                                    <p:anim calcmode="lin" valueType="num">
                                      <p:cBhvr additive="base">
                                        <p:cTn id="25" dur="500" fill="hold"/>
                                        <p:tgtEl>
                                          <p:spTgt spid="7">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7">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7">
                                            <p:txEl>
                                              <p:pRg st="6" end="6"/>
                                            </p:txEl>
                                          </p:spTgt>
                                        </p:tgtEl>
                                        <p:attrNameLst>
                                          <p:attrName>style.visibility</p:attrName>
                                        </p:attrNameLst>
                                      </p:cBhvr>
                                      <p:to>
                                        <p:strVal val="visible"/>
                                      </p:to>
                                    </p:set>
                                    <p:anim calcmode="lin" valueType="num">
                                      <p:cBhvr additive="base">
                                        <p:cTn id="31" dur="500" fill="hold"/>
                                        <p:tgtEl>
                                          <p:spTgt spid="7">
                                            <p:txEl>
                                              <p:pRg st="6" end="6"/>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7">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7">
                                            <p:txEl>
                                              <p:pRg st="7" end="7"/>
                                            </p:txEl>
                                          </p:spTgt>
                                        </p:tgtEl>
                                        <p:attrNameLst>
                                          <p:attrName>style.visibility</p:attrName>
                                        </p:attrNameLst>
                                      </p:cBhvr>
                                      <p:to>
                                        <p:strVal val="visible"/>
                                      </p:to>
                                    </p:set>
                                    <p:anim calcmode="lin" valueType="num">
                                      <p:cBhvr additive="base">
                                        <p:cTn id="37" dur="500" fill="hold"/>
                                        <p:tgtEl>
                                          <p:spTgt spid="7">
                                            <p:txEl>
                                              <p:pRg st="7" end="7"/>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7">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7">
                                            <p:txEl>
                                              <p:pRg st="8" end="8"/>
                                            </p:txEl>
                                          </p:spTgt>
                                        </p:tgtEl>
                                        <p:attrNameLst>
                                          <p:attrName>style.visibility</p:attrName>
                                        </p:attrNameLst>
                                      </p:cBhvr>
                                      <p:to>
                                        <p:strVal val="visible"/>
                                      </p:to>
                                    </p:set>
                                    <p:anim calcmode="lin" valueType="num">
                                      <p:cBhvr additive="base">
                                        <p:cTn id="43" dur="500" fill="hold"/>
                                        <p:tgtEl>
                                          <p:spTgt spid="7">
                                            <p:txEl>
                                              <p:pRg st="8" end="8"/>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7">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1BD58E9-760F-3376-8A69-757A184AC091}"/>
              </a:ext>
            </a:extLst>
          </p:cNvPr>
          <p:cNvSpPr txBox="1"/>
          <p:nvPr/>
        </p:nvSpPr>
        <p:spPr>
          <a:xfrm>
            <a:off x="231423" y="83178"/>
            <a:ext cx="4572000" cy="369332"/>
          </a:xfrm>
          <a:prstGeom prst="rect">
            <a:avLst/>
          </a:prstGeom>
          <a:noFill/>
        </p:spPr>
        <p:txBody>
          <a:bodyPr wrap="square">
            <a:spAutoFit/>
          </a:bodyPr>
          <a:lstStyle/>
          <a:p>
            <a:r>
              <a:rPr lang="en-US" sz="1800" dirty="0">
                <a:solidFill>
                  <a:srgbClr val="FF0000"/>
                </a:solidFill>
                <a:effectLst>
                  <a:outerShdw blurRad="38100" dist="38100" dir="2700000" algn="tl">
                    <a:srgbClr val="000000">
                      <a:alpha val="43137"/>
                    </a:srgbClr>
                  </a:outerShdw>
                </a:effectLst>
                <a:latin typeface="Calisto MT" panose="02040603050505030304" pitchFamily="18" charset="0"/>
              </a:rPr>
              <a:t>Principal Mechanical Properties</a:t>
            </a:r>
          </a:p>
        </p:txBody>
      </p:sp>
      <p:sp>
        <p:nvSpPr>
          <p:cNvPr id="7" name="TextBox 6">
            <a:extLst>
              <a:ext uri="{FF2B5EF4-FFF2-40B4-BE49-F238E27FC236}">
                <a16:creationId xmlns:a16="http://schemas.microsoft.com/office/drawing/2014/main" id="{D75C5E85-1587-6AC8-3A69-512D788290BA}"/>
              </a:ext>
            </a:extLst>
          </p:cNvPr>
          <p:cNvSpPr txBox="1"/>
          <p:nvPr/>
        </p:nvSpPr>
        <p:spPr>
          <a:xfrm>
            <a:off x="231423" y="536007"/>
            <a:ext cx="8483599" cy="4524315"/>
          </a:xfrm>
          <a:prstGeom prst="rect">
            <a:avLst/>
          </a:prstGeom>
          <a:noFill/>
        </p:spPr>
        <p:txBody>
          <a:bodyPr wrap="square">
            <a:spAutoFit/>
          </a:bodyPr>
          <a:lstStyle/>
          <a:p>
            <a:pPr algn="just"/>
            <a:r>
              <a:rPr lang="en-US" sz="1600" dirty="0">
                <a:solidFill>
                  <a:srgbClr val="FF0000"/>
                </a:solidFill>
                <a:effectLst>
                  <a:outerShdw blurRad="38100" dist="38100" dir="2700000" algn="tl">
                    <a:srgbClr val="000000">
                      <a:alpha val="43137"/>
                    </a:srgbClr>
                  </a:outerShdw>
                </a:effectLst>
                <a:latin typeface="Calisto MT" panose="02040603050505030304" pitchFamily="18" charset="0"/>
              </a:rPr>
              <a:t>Stiffness (Rigidity)</a:t>
            </a:r>
          </a:p>
          <a:p>
            <a:pPr marL="285750" indent="-285750" algn="just">
              <a:buFont typeface="Arial" panose="020B0604020202020204" pitchFamily="34" charset="0"/>
              <a:buChar char="•"/>
            </a:pPr>
            <a:r>
              <a:rPr lang="en-US" sz="1600" dirty="0">
                <a:latin typeface="Calisto MT" panose="02040603050505030304" pitchFamily="18" charset="0"/>
              </a:rPr>
              <a:t>The resistance of a material to deflection is called stiffness or rigidity. Steel is stiffer or more rigid than aluminium. </a:t>
            </a:r>
          </a:p>
          <a:p>
            <a:pPr marL="285750" indent="-285750" algn="just">
              <a:buFont typeface="Arial" panose="020B0604020202020204" pitchFamily="34" charset="0"/>
              <a:buChar char="•"/>
            </a:pPr>
            <a:r>
              <a:rPr lang="en-US" sz="1600" dirty="0">
                <a:latin typeface="Calisto MT" panose="02040603050505030304" pitchFamily="18" charset="0"/>
              </a:rPr>
              <a:t>Stiffness is measured by Young’s modulus E. The higher the value of the Young’s modulus, the stiffer the material. E is the ratio of stress over strain and is given by the slope of line O–A.</a:t>
            </a:r>
          </a:p>
          <a:p>
            <a:pPr algn="just"/>
            <a:endParaRPr lang="en-US" sz="1600" dirty="0">
              <a:latin typeface="Calisto MT" panose="02040603050505030304" pitchFamily="18" charset="0"/>
            </a:endParaRPr>
          </a:p>
          <a:p>
            <a:pPr algn="just"/>
            <a:r>
              <a:rPr lang="en-US" sz="1600" dirty="0">
                <a:solidFill>
                  <a:srgbClr val="FF0000"/>
                </a:solidFill>
                <a:effectLst>
                  <a:outerShdw blurRad="38100" dist="38100" dir="2700000" algn="tl">
                    <a:srgbClr val="000000">
                      <a:alpha val="43137"/>
                    </a:srgbClr>
                  </a:outerShdw>
                </a:effectLst>
                <a:latin typeface="Calisto MT" panose="02040603050505030304" pitchFamily="18" charset="0"/>
              </a:rPr>
              <a:t>Plasticity</a:t>
            </a:r>
          </a:p>
          <a:p>
            <a:pPr marL="285750" indent="-285750" algn="just">
              <a:buFont typeface="Arial" panose="020B0604020202020204" pitchFamily="34" charset="0"/>
              <a:buChar char="•"/>
            </a:pPr>
            <a:r>
              <a:rPr lang="en-US" sz="1600" dirty="0">
                <a:latin typeface="Calisto MT" panose="02040603050505030304" pitchFamily="18" charset="0"/>
              </a:rPr>
              <a:t>The plasticity of a material is its ability to undergo some degree of permanent deformation without failure. Plastic deformation will take place only after the elastic range has been exceeded, beyond point b.</a:t>
            </a:r>
          </a:p>
          <a:p>
            <a:pPr marL="285750" indent="-285750" algn="just">
              <a:buFont typeface="Arial" panose="020B0604020202020204" pitchFamily="34" charset="0"/>
              <a:buChar char="•"/>
            </a:pPr>
            <a:r>
              <a:rPr lang="en-US" sz="1600" dirty="0">
                <a:latin typeface="Calisto MT" panose="02040603050505030304" pitchFamily="18" charset="0"/>
              </a:rPr>
              <a:t>Plasticity is an important property and widely used in several mechanical processes like forming, shaping, extruding and many other hot and cold working processes. </a:t>
            </a:r>
          </a:p>
          <a:p>
            <a:pPr marL="285750" indent="-285750" algn="just">
              <a:buFont typeface="Arial" panose="020B0604020202020204" pitchFamily="34" charset="0"/>
              <a:buChar char="•"/>
            </a:pPr>
            <a:r>
              <a:rPr lang="en-US" sz="1600" dirty="0">
                <a:latin typeface="Calisto MT" panose="02040603050505030304" pitchFamily="18" charset="0"/>
              </a:rPr>
              <a:t>In general, plasticity increases with increasing temperature and is a favorable property of material for secondary forming processes.</a:t>
            </a:r>
          </a:p>
          <a:p>
            <a:pPr marL="285750" indent="-285750" algn="just">
              <a:buFont typeface="Arial" panose="020B0604020202020204" pitchFamily="34" charset="0"/>
              <a:buChar char="•"/>
            </a:pPr>
            <a:r>
              <a:rPr lang="en-US" sz="1600" dirty="0">
                <a:latin typeface="Calisto MT" panose="02040603050505030304" pitchFamily="18" charset="0"/>
              </a:rPr>
              <a:t>Due to this properties various metal can be transformed into different products of required shape and size. This conversion into desired shape and size is effected either by the application of pressure, heat or both.</a:t>
            </a:r>
          </a:p>
        </p:txBody>
      </p:sp>
    </p:spTree>
    <p:extLst>
      <p:ext uri="{BB962C8B-B14F-4D97-AF65-F5344CB8AC3E}">
        <p14:creationId xmlns:p14="http://schemas.microsoft.com/office/powerpoint/2010/main" val="908568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xEl>
                                              <p:pRg st="1" end="1"/>
                                            </p:txEl>
                                          </p:spTgt>
                                        </p:tgtEl>
                                        <p:attrNameLst>
                                          <p:attrName>style.visibility</p:attrName>
                                        </p:attrNameLst>
                                      </p:cBhvr>
                                      <p:to>
                                        <p:strVal val="visible"/>
                                      </p:to>
                                    </p:set>
                                    <p:anim calcmode="lin" valueType="num">
                                      <p:cBhvr additive="base">
                                        <p:cTn id="13" dur="500" fill="hold"/>
                                        <p:tgtEl>
                                          <p:spTgt spid="7">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anim calcmode="lin" valueType="num">
                                      <p:cBhvr additive="base">
                                        <p:cTn id="19"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7">
                                            <p:txEl>
                                              <p:pRg st="4" end="4"/>
                                            </p:txEl>
                                          </p:spTgt>
                                        </p:tgtEl>
                                        <p:attrNameLst>
                                          <p:attrName>style.visibility</p:attrName>
                                        </p:attrNameLst>
                                      </p:cBhvr>
                                      <p:to>
                                        <p:strVal val="visible"/>
                                      </p:to>
                                    </p:set>
                                    <p:anim calcmode="lin" valueType="num">
                                      <p:cBhvr additive="base">
                                        <p:cTn id="25" dur="500" fill="hold"/>
                                        <p:tgtEl>
                                          <p:spTgt spid="7">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7">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7">
                                            <p:txEl>
                                              <p:pRg st="5" end="5"/>
                                            </p:txEl>
                                          </p:spTgt>
                                        </p:tgtEl>
                                        <p:attrNameLst>
                                          <p:attrName>style.visibility</p:attrName>
                                        </p:attrNameLst>
                                      </p:cBhvr>
                                      <p:to>
                                        <p:strVal val="visible"/>
                                      </p:to>
                                    </p:set>
                                    <p:anim calcmode="lin" valueType="num">
                                      <p:cBhvr additive="base">
                                        <p:cTn id="31" dur="500" fill="hold"/>
                                        <p:tgtEl>
                                          <p:spTgt spid="7">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7">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7">
                                            <p:txEl>
                                              <p:pRg st="6" end="6"/>
                                            </p:txEl>
                                          </p:spTgt>
                                        </p:tgtEl>
                                        <p:attrNameLst>
                                          <p:attrName>style.visibility</p:attrName>
                                        </p:attrNameLst>
                                      </p:cBhvr>
                                      <p:to>
                                        <p:strVal val="visible"/>
                                      </p:to>
                                    </p:set>
                                    <p:anim calcmode="lin" valueType="num">
                                      <p:cBhvr additive="base">
                                        <p:cTn id="37" dur="500" fill="hold"/>
                                        <p:tgtEl>
                                          <p:spTgt spid="7">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7">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7">
                                            <p:txEl>
                                              <p:pRg st="7" end="7"/>
                                            </p:txEl>
                                          </p:spTgt>
                                        </p:tgtEl>
                                        <p:attrNameLst>
                                          <p:attrName>style.visibility</p:attrName>
                                        </p:attrNameLst>
                                      </p:cBhvr>
                                      <p:to>
                                        <p:strVal val="visible"/>
                                      </p:to>
                                    </p:set>
                                    <p:anim calcmode="lin" valueType="num">
                                      <p:cBhvr additive="base">
                                        <p:cTn id="43" dur="500" fill="hold"/>
                                        <p:tgtEl>
                                          <p:spTgt spid="7">
                                            <p:txEl>
                                              <p:pRg st="7" end="7"/>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7">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7">
                                            <p:txEl>
                                              <p:pRg st="8" end="8"/>
                                            </p:txEl>
                                          </p:spTgt>
                                        </p:tgtEl>
                                        <p:attrNameLst>
                                          <p:attrName>style.visibility</p:attrName>
                                        </p:attrNameLst>
                                      </p:cBhvr>
                                      <p:to>
                                        <p:strVal val="visible"/>
                                      </p:to>
                                    </p:set>
                                    <p:anim calcmode="lin" valueType="num">
                                      <p:cBhvr additive="base">
                                        <p:cTn id="49" dur="500" fill="hold"/>
                                        <p:tgtEl>
                                          <p:spTgt spid="7">
                                            <p:txEl>
                                              <p:pRg st="8" end="8"/>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7">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0E35852-8A11-9124-8769-294952B7F8E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a:t>
            </a:fld>
            <a:endParaRPr lang="en"/>
          </a:p>
        </p:txBody>
      </p:sp>
      <p:pic>
        <p:nvPicPr>
          <p:cNvPr id="4" name="Picture 3">
            <a:extLst>
              <a:ext uri="{FF2B5EF4-FFF2-40B4-BE49-F238E27FC236}">
                <a16:creationId xmlns:a16="http://schemas.microsoft.com/office/drawing/2014/main" id="{9DE8B477-CEAD-299D-A219-89A1786C2A46}"/>
              </a:ext>
            </a:extLst>
          </p:cNvPr>
          <p:cNvPicPr>
            <a:picLocks noChangeAspect="1"/>
          </p:cNvPicPr>
          <p:nvPr/>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427085099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1BD58E9-760F-3376-8A69-757A184AC091}"/>
              </a:ext>
            </a:extLst>
          </p:cNvPr>
          <p:cNvSpPr txBox="1"/>
          <p:nvPr/>
        </p:nvSpPr>
        <p:spPr>
          <a:xfrm>
            <a:off x="231423" y="83178"/>
            <a:ext cx="4572000" cy="369332"/>
          </a:xfrm>
          <a:prstGeom prst="rect">
            <a:avLst/>
          </a:prstGeom>
          <a:noFill/>
        </p:spPr>
        <p:txBody>
          <a:bodyPr wrap="square">
            <a:spAutoFit/>
          </a:bodyPr>
          <a:lstStyle/>
          <a:p>
            <a:r>
              <a:rPr lang="en-US" sz="1800" dirty="0">
                <a:solidFill>
                  <a:srgbClr val="FF0000"/>
                </a:solidFill>
                <a:effectLst>
                  <a:outerShdw blurRad="38100" dist="38100" dir="2700000" algn="tl">
                    <a:srgbClr val="000000">
                      <a:alpha val="43137"/>
                    </a:srgbClr>
                  </a:outerShdw>
                </a:effectLst>
                <a:latin typeface="Calisto MT" panose="02040603050505030304" pitchFamily="18" charset="0"/>
              </a:rPr>
              <a:t>Principal Mechanical Properties</a:t>
            </a:r>
          </a:p>
        </p:txBody>
      </p:sp>
      <p:sp>
        <p:nvSpPr>
          <p:cNvPr id="7" name="TextBox 6">
            <a:extLst>
              <a:ext uri="{FF2B5EF4-FFF2-40B4-BE49-F238E27FC236}">
                <a16:creationId xmlns:a16="http://schemas.microsoft.com/office/drawing/2014/main" id="{D75C5E85-1587-6AC8-3A69-512D788290BA}"/>
              </a:ext>
            </a:extLst>
          </p:cNvPr>
          <p:cNvSpPr txBox="1"/>
          <p:nvPr/>
        </p:nvSpPr>
        <p:spPr>
          <a:xfrm>
            <a:off x="231423" y="536007"/>
            <a:ext cx="8483599" cy="4031873"/>
          </a:xfrm>
          <a:prstGeom prst="rect">
            <a:avLst/>
          </a:prstGeom>
          <a:noFill/>
        </p:spPr>
        <p:txBody>
          <a:bodyPr wrap="square">
            <a:spAutoFit/>
          </a:bodyPr>
          <a:lstStyle/>
          <a:p>
            <a:pPr algn="just"/>
            <a:r>
              <a:rPr lang="en-US" sz="1600" dirty="0">
                <a:solidFill>
                  <a:srgbClr val="FF0000"/>
                </a:solidFill>
                <a:effectLst>
                  <a:outerShdw blurRad="38100" dist="38100" dir="2700000" algn="tl">
                    <a:srgbClr val="000000">
                      <a:alpha val="43137"/>
                    </a:srgbClr>
                  </a:outerShdw>
                </a:effectLst>
                <a:latin typeface="Calisto MT" panose="02040603050505030304" pitchFamily="18" charset="0"/>
              </a:rPr>
              <a:t>Ductility</a:t>
            </a:r>
          </a:p>
          <a:p>
            <a:pPr marL="285750" indent="-285750" algn="just">
              <a:buFont typeface="Arial" panose="020B0604020202020204" pitchFamily="34" charset="0"/>
              <a:buChar char="•"/>
            </a:pPr>
            <a:r>
              <a:rPr lang="en-US" sz="1600" dirty="0">
                <a:solidFill>
                  <a:schemeClr val="tx1"/>
                </a:solidFill>
                <a:latin typeface="Calisto MT" panose="02040603050505030304" pitchFamily="18" charset="0"/>
              </a:rPr>
              <a:t>Ductility of a material enables it to draw out into thin wire on application of the load. Mild steel is a ductile material. </a:t>
            </a:r>
          </a:p>
          <a:p>
            <a:pPr marL="285750" indent="-285750" algn="just">
              <a:buFont typeface="Arial" panose="020B0604020202020204" pitchFamily="34" charset="0"/>
              <a:buChar char="•"/>
            </a:pPr>
            <a:r>
              <a:rPr lang="en-US" sz="1600" dirty="0">
                <a:solidFill>
                  <a:schemeClr val="tx1"/>
                </a:solidFill>
                <a:latin typeface="Calisto MT" panose="02040603050505030304" pitchFamily="18" charset="0"/>
              </a:rPr>
              <a:t>The wires of gold, silver, copper, aluminium, etc. are drawn by extrusion or by pulling through a hole in a die due to the ductile property. </a:t>
            </a:r>
          </a:p>
          <a:p>
            <a:pPr marL="285750" indent="-285750" algn="just">
              <a:buFont typeface="Arial" panose="020B0604020202020204" pitchFamily="34" charset="0"/>
              <a:buChar char="•"/>
            </a:pPr>
            <a:r>
              <a:rPr lang="en-US" sz="1600" dirty="0">
                <a:solidFill>
                  <a:schemeClr val="tx1"/>
                </a:solidFill>
                <a:latin typeface="Calisto MT" panose="02040603050505030304" pitchFamily="18" charset="0"/>
              </a:rPr>
              <a:t>The ductility decreases with increase of temperature.</a:t>
            </a:r>
          </a:p>
          <a:p>
            <a:pPr marL="285750" indent="-285750" algn="just">
              <a:buFont typeface="Arial" panose="020B0604020202020204" pitchFamily="34" charset="0"/>
              <a:buChar char="•"/>
            </a:pPr>
            <a:r>
              <a:rPr lang="en-US" sz="1600" dirty="0">
                <a:solidFill>
                  <a:schemeClr val="tx1"/>
                </a:solidFill>
                <a:latin typeface="Calisto MT" panose="02040603050505030304" pitchFamily="18" charset="0"/>
              </a:rPr>
              <a:t>The per cent elongation and the reduction in area in tension is often used as empirical measures of ductility.</a:t>
            </a:r>
          </a:p>
          <a:p>
            <a:pPr algn="just"/>
            <a:endParaRPr lang="en-US" sz="1600" dirty="0">
              <a:solidFill>
                <a:srgbClr val="FF0000"/>
              </a:solidFill>
              <a:effectLst>
                <a:outerShdw blurRad="38100" dist="38100" dir="2700000" algn="tl">
                  <a:srgbClr val="000000">
                    <a:alpha val="43137"/>
                  </a:srgbClr>
                </a:outerShdw>
              </a:effectLst>
              <a:latin typeface="Calisto MT" panose="02040603050505030304" pitchFamily="18" charset="0"/>
            </a:endParaRPr>
          </a:p>
          <a:p>
            <a:pPr algn="just"/>
            <a:r>
              <a:rPr lang="en-US" sz="1600" dirty="0">
                <a:solidFill>
                  <a:srgbClr val="FF0000"/>
                </a:solidFill>
                <a:effectLst>
                  <a:outerShdw blurRad="38100" dist="38100" dir="2700000" algn="tl">
                    <a:srgbClr val="000000">
                      <a:alpha val="43137"/>
                    </a:srgbClr>
                  </a:outerShdw>
                </a:effectLst>
                <a:latin typeface="Calisto MT" panose="02040603050505030304" pitchFamily="18" charset="0"/>
              </a:rPr>
              <a:t>Malleability</a:t>
            </a:r>
          </a:p>
          <a:p>
            <a:pPr marL="285750" indent="-285750" algn="just">
              <a:buFont typeface="Arial" panose="020B0604020202020204" pitchFamily="34" charset="0"/>
              <a:buChar char="•"/>
            </a:pPr>
            <a:r>
              <a:rPr lang="en-US" sz="1600" dirty="0">
                <a:solidFill>
                  <a:srgbClr val="002060"/>
                </a:solidFill>
                <a:latin typeface="Calisto MT" panose="02040603050505030304" pitchFamily="18" charset="0"/>
              </a:rPr>
              <a:t>Malleability of a material is its ability to be flattened into thin sheets without cracking by hot or cold working. </a:t>
            </a:r>
          </a:p>
          <a:p>
            <a:pPr marL="285750" indent="-285750" algn="just">
              <a:buFont typeface="Arial" panose="020B0604020202020204" pitchFamily="34" charset="0"/>
              <a:buChar char="•"/>
            </a:pPr>
            <a:r>
              <a:rPr lang="en-US" sz="1600" dirty="0">
                <a:solidFill>
                  <a:srgbClr val="002060"/>
                </a:solidFill>
                <a:latin typeface="Calisto MT" panose="02040603050505030304" pitchFamily="18" charset="0"/>
              </a:rPr>
              <a:t>Aluminium, copper, tin, lead, steel, etc. are malleable metals.</a:t>
            </a:r>
          </a:p>
          <a:p>
            <a:pPr marL="285750" indent="-285750" algn="just">
              <a:buFont typeface="Arial" panose="020B0604020202020204" pitchFamily="34" charset="0"/>
              <a:buChar char="•"/>
            </a:pPr>
            <a:r>
              <a:rPr lang="en-US" sz="1600" dirty="0">
                <a:solidFill>
                  <a:srgbClr val="002060"/>
                </a:solidFill>
                <a:latin typeface="Calisto MT" panose="02040603050505030304" pitchFamily="18" charset="0"/>
              </a:rPr>
              <a:t>Lead can be readily rolled and hammered into thin sheets but can not be drawn into wire.</a:t>
            </a:r>
          </a:p>
          <a:p>
            <a:pPr marL="285750" indent="-285750" algn="just">
              <a:buFont typeface="Arial" panose="020B0604020202020204" pitchFamily="34" charset="0"/>
              <a:buChar char="•"/>
            </a:pPr>
            <a:r>
              <a:rPr lang="en-US" sz="1600" dirty="0">
                <a:solidFill>
                  <a:srgbClr val="002060"/>
                </a:solidFill>
                <a:latin typeface="Calisto MT" panose="02040603050505030304" pitchFamily="18" charset="0"/>
              </a:rPr>
              <a:t>Ductility is a tensile property, whereas malleability is a compressive property. Malleability increases with increase of temperature.</a:t>
            </a:r>
          </a:p>
        </p:txBody>
      </p:sp>
    </p:spTree>
    <p:extLst>
      <p:ext uri="{BB962C8B-B14F-4D97-AF65-F5344CB8AC3E}">
        <p14:creationId xmlns:p14="http://schemas.microsoft.com/office/powerpoint/2010/main" val="1858427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xEl>
                                              <p:pRg st="1" end="1"/>
                                            </p:txEl>
                                          </p:spTgt>
                                        </p:tgtEl>
                                        <p:attrNameLst>
                                          <p:attrName>style.visibility</p:attrName>
                                        </p:attrNameLst>
                                      </p:cBhvr>
                                      <p:to>
                                        <p:strVal val="visible"/>
                                      </p:to>
                                    </p:set>
                                    <p:anim calcmode="lin" valueType="num">
                                      <p:cBhvr additive="base">
                                        <p:cTn id="13" dur="500" fill="hold"/>
                                        <p:tgtEl>
                                          <p:spTgt spid="7">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anim calcmode="lin" valueType="num">
                                      <p:cBhvr additive="base">
                                        <p:cTn id="19"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7">
                                            <p:txEl>
                                              <p:pRg st="3" end="3"/>
                                            </p:txEl>
                                          </p:spTgt>
                                        </p:tgtEl>
                                        <p:attrNameLst>
                                          <p:attrName>style.visibility</p:attrName>
                                        </p:attrNameLst>
                                      </p:cBhvr>
                                      <p:to>
                                        <p:strVal val="visible"/>
                                      </p:to>
                                    </p:set>
                                    <p:anim calcmode="lin" valueType="num">
                                      <p:cBhvr additive="base">
                                        <p:cTn id="25" dur="500" fill="hold"/>
                                        <p:tgtEl>
                                          <p:spTgt spid="7">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7">
                                            <p:txEl>
                                              <p:pRg st="4" end="4"/>
                                            </p:txEl>
                                          </p:spTgt>
                                        </p:tgtEl>
                                        <p:attrNameLst>
                                          <p:attrName>style.visibility</p:attrName>
                                        </p:attrNameLst>
                                      </p:cBhvr>
                                      <p:to>
                                        <p:strVal val="visible"/>
                                      </p:to>
                                    </p:set>
                                    <p:anim calcmode="lin" valueType="num">
                                      <p:cBhvr additive="base">
                                        <p:cTn id="31" dur="500" fill="hold"/>
                                        <p:tgtEl>
                                          <p:spTgt spid="7">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7">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7">
                                            <p:txEl>
                                              <p:pRg st="6" end="6"/>
                                            </p:txEl>
                                          </p:spTgt>
                                        </p:tgtEl>
                                        <p:attrNameLst>
                                          <p:attrName>style.visibility</p:attrName>
                                        </p:attrNameLst>
                                      </p:cBhvr>
                                      <p:to>
                                        <p:strVal val="visible"/>
                                      </p:to>
                                    </p:set>
                                    <p:anim calcmode="lin" valueType="num">
                                      <p:cBhvr additive="base">
                                        <p:cTn id="37" dur="500" fill="hold"/>
                                        <p:tgtEl>
                                          <p:spTgt spid="7">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7">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7">
                                            <p:txEl>
                                              <p:pRg st="7" end="7"/>
                                            </p:txEl>
                                          </p:spTgt>
                                        </p:tgtEl>
                                        <p:attrNameLst>
                                          <p:attrName>style.visibility</p:attrName>
                                        </p:attrNameLst>
                                      </p:cBhvr>
                                      <p:to>
                                        <p:strVal val="visible"/>
                                      </p:to>
                                    </p:set>
                                    <p:anim calcmode="lin" valueType="num">
                                      <p:cBhvr additive="base">
                                        <p:cTn id="43" dur="500" fill="hold"/>
                                        <p:tgtEl>
                                          <p:spTgt spid="7">
                                            <p:txEl>
                                              <p:pRg st="7" end="7"/>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7">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7">
                                            <p:txEl>
                                              <p:pRg st="8" end="8"/>
                                            </p:txEl>
                                          </p:spTgt>
                                        </p:tgtEl>
                                        <p:attrNameLst>
                                          <p:attrName>style.visibility</p:attrName>
                                        </p:attrNameLst>
                                      </p:cBhvr>
                                      <p:to>
                                        <p:strVal val="visible"/>
                                      </p:to>
                                    </p:set>
                                    <p:anim calcmode="lin" valueType="num">
                                      <p:cBhvr additive="base">
                                        <p:cTn id="49" dur="500" fill="hold"/>
                                        <p:tgtEl>
                                          <p:spTgt spid="7">
                                            <p:txEl>
                                              <p:pRg st="8" end="8"/>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7">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7">
                                            <p:txEl>
                                              <p:pRg st="9" end="9"/>
                                            </p:txEl>
                                          </p:spTgt>
                                        </p:tgtEl>
                                        <p:attrNameLst>
                                          <p:attrName>style.visibility</p:attrName>
                                        </p:attrNameLst>
                                      </p:cBhvr>
                                      <p:to>
                                        <p:strVal val="visible"/>
                                      </p:to>
                                    </p:set>
                                    <p:anim calcmode="lin" valueType="num">
                                      <p:cBhvr additive="base">
                                        <p:cTn id="55" dur="500" fill="hold"/>
                                        <p:tgtEl>
                                          <p:spTgt spid="7">
                                            <p:txEl>
                                              <p:pRg st="9" end="9"/>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7">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7">
                                            <p:txEl>
                                              <p:pRg st="10" end="10"/>
                                            </p:txEl>
                                          </p:spTgt>
                                        </p:tgtEl>
                                        <p:attrNameLst>
                                          <p:attrName>style.visibility</p:attrName>
                                        </p:attrNameLst>
                                      </p:cBhvr>
                                      <p:to>
                                        <p:strVal val="visible"/>
                                      </p:to>
                                    </p:set>
                                    <p:anim calcmode="lin" valueType="num">
                                      <p:cBhvr additive="base">
                                        <p:cTn id="61" dur="500" fill="hold"/>
                                        <p:tgtEl>
                                          <p:spTgt spid="7">
                                            <p:txEl>
                                              <p:pRg st="10" end="10"/>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7">
                                            <p:txEl>
                                              <p:pRg st="10" end="1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1BD58E9-760F-3376-8A69-757A184AC091}"/>
              </a:ext>
            </a:extLst>
          </p:cNvPr>
          <p:cNvSpPr txBox="1"/>
          <p:nvPr/>
        </p:nvSpPr>
        <p:spPr>
          <a:xfrm>
            <a:off x="231423" y="83178"/>
            <a:ext cx="4572000" cy="369332"/>
          </a:xfrm>
          <a:prstGeom prst="rect">
            <a:avLst/>
          </a:prstGeom>
          <a:noFill/>
        </p:spPr>
        <p:txBody>
          <a:bodyPr wrap="square">
            <a:spAutoFit/>
          </a:bodyPr>
          <a:lstStyle/>
          <a:p>
            <a:r>
              <a:rPr lang="en-US" sz="1800" dirty="0">
                <a:solidFill>
                  <a:srgbClr val="FF0000"/>
                </a:solidFill>
                <a:effectLst>
                  <a:outerShdw blurRad="38100" dist="38100" dir="2700000" algn="tl">
                    <a:srgbClr val="000000">
                      <a:alpha val="43137"/>
                    </a:srgbClr>
                  </a:outerShdw>
                </a:effectLst>
                <a:latin typeface="Calisto MT" panose="02040603050505030304" pitchFamily="18" charset="0"/>
              </a:rPr>
              <a:t>Principal Mechanical Properties</a:t>
            </a:r>
          </a:p>
        </p:txBody>
      </p:sp>
      <p:sp>
        <p:nvSpPr>
          <p:cNvPr id="7" name="TextBox 6">
            <a:extLst>
              <a:ext uri="{FF2B5EF4-FFF2-40B4-BE49-F238E27FC236}">
                <a16:creationId xmlns:a16="http://schemas.microsoft.com/office/drawing/2014/main" id="{D75C5E85-1587-6AC8-3A69-512D788290BA}"/>
              </a:ext>
            </a:extLst>
          </p:cNvPr>
          <p:cNvSpPr txBox="1"/>
          <p:nvPr/>
        </p:nvSpPr>
        <p:spPr>
          <a:xfrm>
            <a:off x="231423" y="536007"/>
            <a:ext cx="8483599" cy="3742243"/>
          </a:xfrm>
          <a:prstGeom prst="rect">
            <a:avLst/>
          </a:prstGeom>
          <a:noFill/>
        </p:spPr>
        <p:txBody>
          <a:bodyPr wrap="square">
            <a:spAutoFit/>
          </a:bodyPr>
          <a:lstStyle/>
          <a:p>
            <a:pPr algn="just">
              <a:lnSpc>
                <a:spcPct val="150000"/>
              </a:lnSpc>
            </a:pPr>
            <a:r>
              <a:rPr lang="en-US" sz="1600" dirty="0">
                <a:solidFill>
                  <a:srgbClr val="C00000"/>
                </a:solidFill>
                <a:effectLst>
                  <a:outerShdw blurRad="38100" dist="38100" dir="2700000" algn="tl">
                    <a:srgbClr val="000000">
                      <a:alpha val="43137"/>
                    </a:srgbClr>
                  </a:outerShdw>
                </a:effectLst>
                <a:latin typeface="Calisto MT" panose="02040603050505030304" pitchFamily="18" charset="0"/>
              </a:rPr>
              <a:t>Brittleness</a:t>
            </a:r>
          </a:p>
          <a:p>
            <a:pPr marL="285750" indent="-285750" algn="just">
              <a:lnSpc>
                <a:spcPct val="150000"/>
              </a:lnSpc>
              <a:buFont typeface="Arial" panose="020B0604020202020204" pitchFamily="34" charset="0"/>
              <a:buChar char="•"/>
            </a:pPr>
            <a:r>
              <a:rPr lang="en-US" sz="1600" dirty="0">
                <a:solidFill>
                  <a:schemeClr val="tx1"/>
                </a:solidFill>
                <a:latin typeface="Calisto MT" panose="02040603050505030304" pitchFamily="18" charset="0"/>
              </a:rPr>
              <a:t>The brittleness of a material is the property of breaking without much permanent distortion. There are many materials, which break or fail before much deformation take place. Such materials are brittle e.g., glass, cast iron.</a:t>
            </a:r>
          </a:p>
          <a:p>
            <a:pPr marL="285750" indent="-285750" algn="just">
              <a:lnSpc>
                <a:spcPct val="150000"/>
              </a:lnSpc>
              <a:buFont typeface="Arial" panose="020B0604020202020204" pitchFamily="34" charset="0"/>
              <a:buChar char="•"/>
            </a:pPr>
            <a:r>
              <a:rPr lang="en-US" sz="1600" dirty="0">
                <a:solidFill>
                  <a:schemeClr val="tx1"/>
                </a:solidFill>
                <a:latin typeface="Calisto MT" panose="02040603050505030304" pitchFamily="18" charset="0"/>
              </a:rPr>
              <a:t>Therefore, a non-ductile material is said to be a brittle material. </a:t>
            </a:r>
          </a:p>
          <a:p>
            <a:pPr marL="285750" indent="-285750" algn="just">
              <a:lnSpc>
                <a:spcPct val="150000"/>
              </a:lnSpc>
              <a:buFont typeface="Arial" panose="020B0604020202020204" pitchFamily="34" charset="0"/>
              <a:buChar char="•"/>
            </a:pPr>
            <a:r>
              <a:rPr lang="en-US" sz="1600" dirty="0">
                <a:solidFill>
                  <a:schemeClr val="tx1"/>
                </a:solidFill>
                <a:latin typeface="Calisto MT" panose="02040603050505030304" pitchFamily="18" charset="0"/>
              </a:rPr>
              <a:t>Usually the tensile strength of brittle materials is only a fraction of their compressive strength. </a:t>
            </a:r>
          </a:p>
          <a:p>
            <a:pPr marL="285750" indent="-285750" algn="just">
              <a:lnSpc>
                <a:spcPct val="150000"/>
              </a:lnSpc>
              <a:buFont typeface="Arial" panose="020B0604020202020204" pitchFamily="34" charset="0"/>
              <a:buChar char="•"/>
            </a:pPr>
            <a:r>
              <a:rPr lang="en-US" sz="1600" dirty="0">
                <a:solidFill>
                  <a:schemeClr val="tx1"/>
                </a:solidFill>
                <a:latin typeface="Calisto MT" panose="02040603050505030304" pitchFamily="18" charset="0"/>
              </a:rPr>
              <a:t>A brittle material should not be considered as lacking in strength. </a:t>
            </a:r>
          </a:p>
          <a:p>
            <a:pPr marL="285750" indent="-285750" algn="just">
              <a:lnSpc>
                <a:spcPct val="150000"/>
              </a:lnSpc>
              <a:buFont typeface="Arial" panose="020B0604020202020204" pitchFamily="34" charset="0"/>
              <a:buChar char="•"/>
            </a:pPr>
            <a:r>
              <a:rPr lang="en-US" sz="1600" dirty="0">
                <a:solidFill>
                  <a:schemeClr val="tx1"/>
                </a:solidFill>
                <a:latin typeface="Calisto MT" panose="02040603050505030304" pitchFamily="18" charset="0"/>
              </a:rPr>
              <a:t>It only shows the lack of plasticity. On stress-strain diagram, these materials don’t have yield point and value of E is small.</a:t>
            </a:r>
            <a:endParaRPr lang="en-US" sz="1600" dirty="0">
              <a:solidFill>
                <a:srgbClr val="002060"/>
              </a:solidFill>
              <a:latin typeface="Calisto MT" panose="02040603050505030304" pitchFamily="18" charset="0"/>
            </a:endParaRPr>
          </a:p>
        </p:txBody>
      </p:sp>
    </p:spTree>
    <p:extLst>
      <p:ext uri="{BB962C8B-B14F-4D97-AF65-F5344CB8AC3E}">
        <p14:creationId xmlns:p14="http://schemas.microsoft.com/office/powerpoint/2010/main" val="29765986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1BD58E9-760F-3376-8A69-757A184AC091}"/>
              </a:ext>
            </a:extLst>
          </p:cNvPr>
          <p:cNvSpPr txBox="1"/>
          <p:nvPr/>
        </p:nvSpPr>
        <p:spPr>
          <a:xfrm>
            <a:off x="231423" y="83178"/>
            <a:ext cx="4572000" cy="369332"/>
          </a:xfrm>
          <a:prstGeom prst="rect">
            <a:avLst/>
          </a:prstGeom>
          <a:noFill/>
        </p:spPr>
        <p:txBody>
          <a:bodyPr wrap="square">
            <a:spAutoFit/>
          </a:bodyPr>
          <a:lstStyle/>
          <a:p>
            <a:r>
              <a:rPr lang="en-US" sz="1800" dirty="0">
                <a:solidFill>
                  <a:srgbClr val="FF0000"/>
                </a:solidFill>
                <a:effectLst>
                  <a:outerShdw blurRad="38100" dist="38100" dir="2700000" algn="tl">
                    <a:srgbClr val="000000">
                      <a:alpha val="43137"/>
                    </a:srgbClr>
                  </a:outerShdw>
                </a:effectLst>
                <a:latin typeface="Calisto MT" panose="02040603050505030304" pitchFamily="18" charset="0"/>
              </a:rPr>
              <a:t>Principal Mechanical Properties</a:t>
            </a:r>
          </a:p>
        </p:txBody>
      </p:sp>
      <p:sp>
        <p:nvSpPr>
          <p:cNvPr id="7" name="TextBox 6">
            <a:extLst>
              <a:ext uri="{FF2B5EF4-FFF2-40B4-BE49-F238E27FC236}">
                <a16:creationId xmlns:a16="http://schemas.microsoft.com/office/drawing/2014/main" id="{D75C5E85-1587-6AC8-3A69-512D788290BA}"/>
              </a:ext>
            </a:extLst>
          </p:cNvPr>
          <p:cNvSpPr txBox="1"/>
          <p:nvPr/>
        </p:nvSpPr>
        <p:spPr>
          <a:xfrm>
            <a:off x="231423" y="536007"/>
            <a:ext cx="8483599" cy="4111575"/>
          </a:xfrm>
          <a:prstGeom prst="rect">
            <a:avLst/>
          </a:prstGeom>
          <a:noFill/>
        </p:spPr>
        <p:txBody>
          <a:bodyPr wrap="square">
            <a:spAutoFit/>
          </a:bodyPr>
          <a:lstStyle/>
          <a:p>
            <a:pPr algn="just">
              <a:lnSpc>
                <a:spcPct val="150000"/>
              </a:lnSpc>
            </a:pPr>
            <a:r>
              <a:rPr lang="en-US" sz="1600" dirty="0">
                <a:solidFill>
                  <a:srgbClr val="C00000"/>
                </a:solidFill>
                <a:effectLst>
                  <a:outerShdw blurRad="38100" dist="38100" dir="2700000" algn="tl">
                    <a:srgbClr val="000000">
                      <a:alpha val="43137"/>
                    </a:srgbClr>
                  </a:outerShdw>
                </a:effectLst>
                <a:latin typeface="Calisto MT" panose="02040603050505030304" pitchFamily="18" charset="0"/>
              </a:rPr>
              <a:t>Toughness</a:t>
            </a:r>
          </a:p>
          <a:p>
            <a:pPr algn="just">
              <a:lnSpc>
                <a:spcPct val="150000"/>
              </a:lnSpc>
            </a:pPr>
            <a:r>
              <a:rPr lang="en-US" sz="1600" dirty="0">
                <a:solidFill>
                  <a:schemeClr val="tx1"/>
                </a:solidFill>
                <a:latin typeface="Calisto MT" panose="02040603050505030304" pitchFamily="18" charset="0"/>
              </a:rPr>
              <a:t>The toughness of a material is its ability to withstand both plastic and elastic deformations. It is a highly desirable quality for structural and machine parts to withstand shock and vibration. Manganese steel, wrought iron, mild steels are tough materials.</a:t>
            </a:r>
          </a:p>
          <a:p>
            <a:pPr algn="just">
              <a:lnSpc>
                <a:spcPct val="150000"/>
              </a:lnSpc>
            </a:pPr>
            <a:r>
              <a:rPr lang="en-US" sz="1600" dirty="0">
                <a:solidFill>
                  <a:srgbClr val="002060"/>
                </a:solidFill>
                <a:latin typeface="Calisto MT" panose="02040603050505030304" pitchFamily="18" charset="0"/>
              </a:rPr>
              <a:t>For Ex: If a load is suddenly applied to a piece of mild steel and then to a piece of glass the mild steel will absorb much more energy before failure occurs. Thus, mild steel is said to be much tougher than a glass.</a:t>
            </a:r>
          </a:p>
          <a:p>
            <a:pPr marL="285750" indent="-285750" algn="just">
              <a:lnSpc>
                <a:spcPct val="150000"/>
              </a:lnSpc>
              <a:buFont typeface="Arial" panose="020B0604020202020204" pitchFamily="34" charset="0"/>
              <a:buChar char="•"/>
            </a:pPr>
            <a:r>
              <a:rPr lang="en-US" sz="1600" dirty="0">
                <a:solidFill>
                  <a:srgbClr val="002060"/>
                </a:solidFill>
                <a:latin typeface="Calisto MT" panose="02040603050505030304" pitchFamily="18" charset="0"/>
              </a:rPr>
              <a:t>Toughness is a measure of the amount of energy a material can absorb before actual fracture or failure takes place. “The work or energy a material absorbs is called modulus of toughness” Toughness is also resistance to shock loading. It is measured by a special test on Impact Testing Machine.</a:t>
            </a:r>
          </a:p>
        </p:txBody>
      </p:sp>
    </p:spTree>
    <p:extLst>
      <p:ext uri="{BB962C8B-B14F-4D97-AF65-F5344CB8AC3E}">
        <p14:creationId xmlns:p14="http://schemas.microsoft.com/office/powerpoint/2010/main" val="2931362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xEl>
                                              <p:pRg st="1" end="1"/>
                                            </p:txEl>
                                          </p:spTgt>
                                        </p:tgtEl>
                                        <p:attrNameLst>
                                          <p:attrName>style.visibility</p:attrName>
                                        </p:attrNameLst>
                                      </p:cBhvr>
                                      <p:to>
                                        <p:strVal val="visible"/>
                                      </p:to>
                                    </p:set>
                                    <p:anim calcmode="lin" valueType="num">
                                      <p:cBhvr additive="base">
                                        <p:cTn id="13" dur="500" fill="hold"/>
                                        <p:tgtEl>
                                          <p:spTgt spid="7">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anim calcmode="lin" valueType="num">
                                      <p:cBhvr additive="base">
                                        <p:cTn id="19"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7">
                                            <p:txEl>
                                              <p:pRg st="3" end="3"/>
                                            </p:txEl>
                                          </p:spTgt>
                                        </p:tgtEl>
                                        <p:attrNameLst>
                                          <p:attrName>style.visibility</p:attrName>
                                        </p:attrNameLst>
                                      </p:cBhvr>
                                      <p:to>
                                        <p:strVal val="visible"/>
                                      </p:to>
                                    </p:set>
                                    <p:anim calcmode="lin" valueType="num">
                                      <p:cBhvr additive="base">
                                        <p:cTn id="25" dur="500" fill="hold"/>
                                        <p:tgtEl>
                                          <p:spTgt spid="7">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7">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1BD58E9-760F-3376-8A69-757A184AC091}"/>
              </a:ext>
            </a:extLst>
          </p:cNvPr>
          <p:cNvSpPr txBox="1"/>
          <p:nvPr/>
        </p:nvSpPr>
        <p:spPr>
          <a:xfrm>
            <a:off x="231423" y="83178"/>
            <a:ext cx="4572000" cy="369332"/>
          </a:xfrm>
          <a:prstGeom prst="rect">
            <a:avLst/>
          </a:prstGeom>
          <a:noFill/>
        </p:spPr>
        <p:txBody>
          <a:bodyPr wrap="square">
            <a:spAutoFit/>
          </a:bodyPr>
          <a:lstStyle/>
          <a:p>
            <a:r>
              <a:rPr lang="en-US" sz="1800" dirty="0">
                <a:solidFill>
                  <a:srgbClr val="FF0000"/>
                </a:solidFill>
                <a:effectLst>
                  <a:outerShdw blurRad="38100" dist="38100" dir="2700000" algn="tl">
                    <a:srgbClr val="000000">
                      <a:alpha val="43137"/>
                    </a:srgbClr>
                  </a:outerShdw>
                </a:effectLst>
                <a:latin typeface="Calisto MT" panose="02040603050505030304" pitchFamily="18" charset="0"/>
              </a:rPr>
              <a:t>Principal Mechanical Properties</a:t>
            </a:r>
          </a:p>
        </p:txBody>
      </p:sp>
      <p:sp>
        <p:nvSpPr>
          <p:cNvPr id="7" name="TextBox 6">
            <a:extLst>
              <a:ext uri="{FF2B5EF4-FFF2-40B4-BE49-F238E27FC236}">
                <a16:creationId xmlns:a16="http://schemas.microsoft.com/office/drawing/2014/main" id="{D75C5E85-1587-6AC8-3A69-512D788290BA}"/>
              </a:ext>
            </a:extLst>
          </p:cNvPr>
          <p:cNvSpPr txBox="1"/>
          <p:nvPr/>
        </p:nvSpPr>
        <p:spPr>
          <a:xfrm>
            <a:off x="231423" y="515962"/>
            <a:ext cx="8483599" cy="4111575"/>
          </a:xfrm>
          <a:prstGeom prst="rect">
            <a:avLst/>
          </a:prstGeom>
          <a:noFill/>
        </p:spPr>
        <p:txBody>
          <a:bodyPr wrap="square">
            <a:spAutoFit/>
          </a:bodyPr>
          <a:lstStyle/>
          <a:p>
            <a:pPr algn="just">
              <a:lnSpc>
                <a:spcPct val="150000"/>
              </a:lnSpc>
            </a:pPr>
            <a:r>
              <a:rPr lang="en-US" sz="1600" dirty="0">
                <a:solidFill>
                  <a:srgbClr val="C00000"/>
                </a:solidFill>
                <a:effectLst>
                  <a:outerShdw blurRad="38100" dist="38100" dir="2700000" algn="tl">
                    <a:srgbClr val="000000">
                      <a:alpha val="43137"/>
                    </a:srgbClr>
                  </a:outerShdw>
                </a:effectLst>
                <a:latin typeface="Calisto MT" panose="02040603050505030304" pitchFamily="18" charset="0"/>
              </a:rPr>
              <a:t>Hardness</a:t>
            </a:r>
          </a:p>
          <a:p>
            <a:pPr marL="285750" indent="-285750" algn="just">
              <a:lnSpc>
                <a:spcPct val="150000"/>
              </a:lnSpc>
              <a:buFont typeface="Arial" panose="020B0604020202020204" pitchFamily="34" charset="0"/>
              <a:buChar char="•"/>
            </a:pPr>
            <a:r>
              <a:rPr lang="en-US" sz="1600" dirty="0">
                <a:solidFill>
                  <a:schemeClr val="tx1"/>
                </a:solidFill>
                <a:latin typeface="Calisto MT" panose="02040603050505030304" pitchFamily="18" charset="0"/>
              </a:rPr>
              <a:t>Hardness is closely related to strength. It is the ability of a material to resist scratching, abrasion, indentation, or penetration.</a:t>
            </a:r>
          </a:p>
          <a:p>
            <a:pPr marL="285750" indent="-285750" algn="just">
              <a:lnSpc>
                <a:spcPct val="150000"/>
              </a:lnSpc>
              <a:buFont typeface="Arial" panose="020B0604020202020204" pitchFamily="34" charset="0"/>
              <a:buChar char="•"/>
            </a:pPr>
            <a:r>
              <a:rPr lang="en-US" sz="1600" dirty="0">
                <a:solidFill>
                  <a:schemeClr val="tx1"/>
                </a:solidFill>
                <a:latin typeface="Calisto MT" panose="02040603050505030304" pitchFamily="18" charset="0"/>
              </a:rPr>
              <a:t>It is directly proportional to tensile strength and is measured on special hardness testing machines by measuring the resistance of the material against penetration of an </a:t>
            </a:r>
            <a:r>
              <a:rPr lang="en-US" sz="1600" dirty="0" err="1">
                <a:solidFill>
                  <a:schemeClr val="tx1"/>
                </a:solidFill>
                <a:latin typeface="Calisto MT" panose="02040603050505030304" pitchFamily="18" charset="0"/>
              </a:rPr>
              <a:t>indentor</a:t>
            </a:r>
            <a:r>
              <a:rPr lang="en-US" sz="1600" dirty="0">
                <a:solidFill>
                  <a:schemeClr val="tx1"/>
                </a:solidFill>
                <a:latin typeface="Calisto MT" panose="02040603050505030304" pitchFamily="18" charset="0"/>
              </a:rPr>
              <a:t> of special shape and material under a given load. </a:t>
            </a:r>
          </a:p>
          <a:p>
            <a:pPr marL="285750" indent="-285750" algn="just">
              <a:lnSpc>
                <a:spcPct val="150000"/>
              </a:lnSpc>
              <a:buFont typeface="Arial" panose="020B0604020202020204" pitchFamily="34" charset="0"/>
              <a:buChar char="•"/>
            </a:pPr>
            <a:r>
              <a:rPr lang="en-US" sz="1600" dirty="0">
                <a:solidFill>
                  <a:schemeClr val="tx1"/>
                </a:solidFill>
                <a:latin typeface="Calisto MT" panose="02040603050505030304" pitchFamily="18" charset="0"/>
              </a:rPr>
              <a:t>The different scales of hardness are Brinell hardness, Rockwell hardness, Vickers's hardness, etc.</a:t>
            </a:r>
          </a:p>
          <a:p>
            <a:pPr marL="285750" indent="-285750" algn="just">
              <a:lnSpc>
                <a:spcPct val="150000"/>
              </a:lnSpc>
              <a:buFont typeface="Arial" panose="020B0604020202020204" pitchFamily="34" charset="0"/>
              <a:buChar char="•"/>
            </a:pPr>
            <a:r>
              <a:rPr lang="en-US" sz="1600" dirty="0">
                <a:solidFill>
                  <a:schemeClr val="tx1"/>
                </a:solidFill>
                <a:latin typeface="Calisto MT" panose="02040603050505030304" pitchFamily="18" charset="0"/>
              </a:rPr>
              <a:t>Hardness of a metal does not directly relate to the hardenability of the metal. </a:t>
            </a:r>
          </a:p>
          <a:p>
            <a:pPr marL="285750" indent="-285750" algn="just">
              <a:lnSpc>
                <a:spcPct val="150000"/>
              </a:lnSpc>
              <a:buFont typeface="Arial" panose="020B0604020202020204" pitchFamily="34" charset="0"/>
              <a:buChar char="•"/>
            </a:pPr>
            <a:r>
              <a:rPr lang="en-US" sz="1600" dirty="0">
                <a:solidFill>
                  <a:schemeClr val="tx1"/>
                </a:solidFill>
                <a:latin typeface="Calisto MT" panose="02040603050505030304" pitchFamily="18" charset="0"/>
              </a:rPr>
              <a:t>Hardenability is indicative of the degree of hardness that the metal can acquire through the hardening process. i.e., heating or quenching.</a:t>
            </a:r>
            <a:endParaRPr lang="en-US" sz="1600" dirty="0">
              <a:solidFill>
                <a:srgbClr val="002060"/>
              </a:solidFill>
              <a:latin typeface="Calisto MT" panose="02040603050505030304" pitchFamily="18" charset="0"/>
            </a:endParaRPr>
          </a:p>
        </p:txBody>
      </p:sp>
    </p:spTree>
    <p:extLst>
      <p:ext uri="{BB962C8B-B14F-4D97-AF65-F5344CB8AC3E}">
        <p14:creationId xmlns:p14="http://schemas.microsoft.com/office/powerpoint/2010/main" val="8486370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1BD58E9-760F-3376-8A69-757A184AC091}"/>
              </a:ext>
            </a:extLst>
          </p:cNvPr>
          <p:cNvSpPr txBox="1"/>
          <p:nvPr/>
        </p:nvSpPr>
        <p:spPr>
          <a:xfrm>
            <a:off x="231423" y="83178"/>
            <a:ext cx="4572000" cy="369332"/>
          </a:xfrm>
          <a:prstGeom prst="rect">
            <a:avLst/>
          </a:prstGeom>
          <a:noFill/>
        </p:spPr>
        <p:txBody>
          <a:bodyPr wrap="square">
            <a:spAutoFit/>
          </a:bodyPr>
          <a:lstStyle/>
          <a:p>
            <a:r>
              <a:rPr lang="en-US" sz="1800" dirty="0">
                <a:solidFill>
                  <a:srgbClr val="FF0000"/>
                </a:solidFill>
                <a:effectLst>
                  <a:outerShdw blurRad="38100" dist="38100" dir="2700000" algn="tl">
                    <a:srgbClr val="000000">
                      <a:alpha val="43137"/>
                    </a:srgbClr>
                  </a:outerShdw>
                </a:effectLst>
                <a:latin typeface="Calisto MT" panose="02040603050505030304" pitchFamily="18" charset="0"/>
              </a:rPr>
              <a:t>Principal Mechanical Properties</a:t>
            </a:r>
          </a:p>
        </p:txBody>
      </p:sp>
      <p:sp>
        <p:nvSpPr>
          <p:cNvPr id="7" name="TextBox 6">
            <a:extLst>
              <a:ext uri="{FF2B5EF4-FFF2-40B4-BE49-F238E27FC236}">
                <a16:creationId xmlns:a16="http://schemas.microsoft.com/office/drawing/2014/main" id="{D75C5E85-1587-6AC8-3A69-512D788290BA}"/>
              </a:ext>
            </a:extLst>
          </p:cNvPr>
          <p:cNvSpPr txBox="1"/>
          <p:nvPr/>
        </p:nvSpPr>
        <p:spPr>
          <a:xfrm>
            <a:off x="231423" y="515962"/>
            <a:ext cx="8483599" cy="4031873"/>
          </a:xfrm>
          <a:prstGeom prst="rect">
            <a:avLst/>
          </a:prstGeom>
          <a:noFill/>
        </p:spPr>
        <p:txBody>
          <a:bodyPr wrap="square">
            <a:spAutoFit/>
          </a:bodyPr>
          <a:lstStyle/>
          <a:p>
            <a:pPr algn="just">
              <a:lnSpc>
                <a:spcPct val="150000"/>
              </a:lnSpc>
            </a:pPr>
            <a:r>
              <a:rPr lang="en-US" sz="1600" dirty="0">
                <a:solidFill>
                  <a:srgbClr val="C00000"/>
                </a:solidFill>
                <a:effectLst>
                  <a:outerShdw blurRad="38100" dist="38100" dir="2700000" algn="tl">
                    <a:srgbClr val="000000">
                      <a:alpha val="43137"/>
                    </a:srgbClr>
                  </a:outerShdw>
                </a:effectLst>
                <a:latin typeface="Calisto MT" panose="02040603050505030304" pitchFamily="18" charset="0"/>
              </a:rPr>
              <a:t>Hardenability</a:t>
            </a:r>
          </a:p>
          <a:p>
            <a:pPr marL="285750" indent="-285750" algn="just">
              <a:buFont typeface="Arial" panose="020B0604020202020204" pitchFamily="34" charset="0"/>
              <a:buChar char="•"/>
            </a:pPr>
            <a:r>
              <a:rPr lang="en-US" sz="1600" dirty="0">
                <a:solidFill>
                  <a:schemeClr val="tx1"/>
                </a:solidFill>
                <a:latin typeface="Calisto MT" panose="02040603050505030304" pitchFamily="18" charset="0"/>
              </a:rPr>
              <a:t>Hardenability is the degree of hardness that can be imparted to metal by process of hardening.</a:t>
            </a:r>
          </a:p>
          <a:p>
            <a:pPr marL="285750" indent="-285750" algn="just">
              <a:buFont typeface="Arial" panose="020B0604020202020204" pitchFamily="34" charset="0"/>
              <a:buChar char="•"/>
            </a:pPr>
            <a:r>
              <a:rPr lang="en-US" sz="1600" dirty="0">
                <a:solidFill>
                  <a:schemeClr val="tx1"/>
                </a:solidFill>
                <a:latin typeface="Calisto MT" panose="02040603050505030304" pitchFamily="18" charset="0"/>
              </a:rPr>
              <a:t>A metal capable of being hardened throughout its structure is said to have high hardenability.</a:t>
            </a:r>
          </a:p>
          <a:p>
            <a:pPr marL="285750" indent="-285750" algn="just">
              <a:buFont typeface="Arial" panose="020B0604020202020204" pitchFamily="34" charset="0"/>
              <a:buChar char="•"/>
            </a:pPr>
            <a:r>
              <a:rPr lang="en-US" sz="1600" dirty="0">
                <a:solidFill>
                  <a:schemeClr val="tx1"/>
                </a:solidFill>
                <a:latin typeface="Calisto MT" panose="02040603050505030304" pitchFamily="18" charset="0"/>
              </a:rPr>
              <a:t>The material is heated above a certain temperature and then suddenly quenched in a cold oil or water bath.</a:t>
            </a:r>
          </a:p>
          <a:p>
            <a:pPr marL="285750" indent="-285750" algn="just">
              <a:buFont typeface="Arial" panose="020B0604020202020204" pitchFamily="34" charset="0"/>
              <a:buChar char="•"/>
            </a:pPr>
            <a:endParaRPr lang="en-US" sz="1600" dirty="0">
              <a:solidFill>
                <a:schemeClr val="tx1"/>
              </a:solidFill>
              <a:latin typeface="Calisto MT" panose="02040603050505030304" pitchFamily="18" charset="0"/>
            </a:endParaRPr>
          </a:p>
          <a:p>
            <a:pPr algn="just">
              <a:lnSpc>
                <a:spcPct val="150000"/>
              </a:lnSpc>
            </a:pPr>
            <a:r>
              <a:rPr lang="en-US" sz="1600" dirty="0">
                <a:solidFill>
                  <a:srgbClr val="C00000"/>
                </a:solidFill>
                <a:effectLst>
                  <a:outerShdw blurRad="38100" dist="38100" dir="2700000" algn="tl">
                    <a:srgbClr val="000000">
                      <a:alpha val="43137"/>
                    </a:srgbClr>
                  </a:outerShdw>
                </a:effectLst>
                <a:latin typeface="Calisto MT" panose="02040603050505030304" pitchFamily="18" charset="0"/>
              </a:rPr>
              <a:t>Resilience</a:t>
            </a:r>
          </a:p>
          <a:p>
            <a:pPr marL="285750" indent="-285750" algn="just">
              <a:buFont typeface="Arial" panose="020B0604020202020204" pitchFamily="34" charset="0"/>
              <a:buChar char="•"/>
            </a:pPr>
            <a:r>
              <a:rPr lang="en-US" sz="1600" dirty="0">
                <a:solidFill>
                  <a:srgbClr val="002060"/>
                </a:solidFill>
                <a:latin typeface="Calisto MT" panose="02040603050505030304" pitchFamily="18" charset="0"/>
              </a:rPr>
              <a:t>Resilience is the capacity of material to absorb energy elastically. On removal of the load, the energy stored is released as in a spring.</a:t>
            </a:r>
          </a:p>
          <a:p>
            <a:pPr marL="285750" indent="-285750" algn="just">
              <a:buFont typeface="Arial" panose="020B0604020202020204" pitchFamily="34" charset="0"/>
              <a:buChar char="•"/>
            </a:pPr>
            <a:r>
              <a:rPr lang="en-US" sz="1600" dirty="0">
                <a:solidFill>
                  <a:srgbClr val="002060"/>
                </a:solidFill>
                <a:latin typeface="Calisto MT" panose="02040603050505030304" pitchFamily="18" charset="0"/>
              </a:rPr>
              <a:t>The maximum energy which can be stored in a body up to elastic limit is called the proof resilience. </a:t>
            </a:r>
          </a:p>
          <a:p>
            <a:pPr marL="285750" indent="-285750" algn="just">
              <a:buFont typeface="Arial" panose="020B0604020202020204" pitchFamily="34" charset="0"/>
              <a:buChar char="•"/>
            </a:pPr>
            <a:r>
              <a:rPr lang="en-US" sz="1600" dirty="0">
                <a:solidFill>
                  <a:srgbClr val="002060"/>
                </a:solidFill>
                <a:latin typeface="Calisto MT" panose="02040603050505030304" pitchFamily="18" charset="0"/>
              </a:rPr>
              <a:t>The quantity gives capacity of the material to bear shocks and vibrations. The strain energy stored in a material of unit volume gives proof resilience and is measured by work stretching.</a:t>
            </a:r>
          </a:p>
        </p:txBody>
      </p:sp>
    </p:spTree>
    <p:extLst>
      <p:ext uri="{BB962C8B-B14F-4D97-AF65-F5344CB8AC3E}">
        <p14:creationId xmlns:p14="http://schemas.microsoft.com/office/powerpoint/2010/main" val="30507769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5"/>
          <p:cNvSpPr txBox="1">
            <a:spLocks noGrp="1"/>
          </p:cNvSpPr>
          <p:nvPr>
            <p:ph type="ctrTitle"/>
          </p:nvPr>
        </p:nvSpPr>
        <p:spPr>
          <a:xfrm>
            <a:off x="505345" y="2075250"/>
            <a:ext cx="4728600" cy="4965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dirty="0"/>
              <a:t>Metals and Alloys</a:t>
            </a:r>
            <a:endParaRPr dirty="0"/>
          </a:p>
        </p:txBody>
      </p:sp>
      <p:sp>
        <p:nvSpPr>
          <p:cNvPr id="5" name="TextBox 4">
            <a:extLst>
              <a:ext uri="{FF2B5EF4-FFF2-40B4-BE49-F238E27FC236}">
                <a16:creationId xmlns:a16="http://schemas.microsoft.com/office/drawing/2014/main" id="{EE581A9A-67ED-616C-3E56-5F9870E49617}"/>
              </a:ext>
            </a:extLst>
          </p:cNvPr>
          <p:cNvSpPr txBox="1"/>
          <p:nvPr/>
        </p:nvSpPr>
        <p:spPr>
          <a:xfrm>
            <a:off x="321733" y="2747356"/>
            <a:ext cx="4572000" cy="307777"/>
          </a:xfrm>
          <a:prstGeom prst="rect">
            <a:avLst/>
          </a:prstGeom>
          <a:noFill/>
        </p:spPr>
        <p:txBody>
          <a:bodyPr wrap="square">
            <a:spAutoFit/>
          </a:bodyPr>
          <a:lstStyle/>
          <a:p>
            <a:r>
              <a:rPr lang="en-US" dirty="0">
                <a:solidFill>
                  <a:srgbClr val="92D050"/>
                </a:solidFill>
                <a:latin typeface="Calisto MT" panose="02040603050505030304" pitchFamily="18" charset="0"/>
              </a:rPr>
              <a:t>https://www.youtube.com/watch?v=PaGJwOPg2kU</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7" name="Google Shape;77;p16"/>
          <p:cNvSpPr txBox="1">
            <a:spLocks noGrp="1"/>
          </p:cNvSpPr>
          <p:nvPr>
            <p:ph type="sldNum" idx="12"/>
          </p:nvPr>
        </p:nvSpPr>
        <p:spPr>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6</a:t>
            </a:fld>
            <a:endParaRPr/>
          </a:p>
        </p:txBody>
      </p:sp>
      <p:sp>
        <p:nvSpPr>
          <p:cNvPr id="3" name="TextBox 2">
            <a:extLst>
              <a:ext uri="{FF2B5EF4-FFF2-40B4-BE49-F238E27FC236}">
                <a16:creationId xmlns:a16="http://schemas.microsoft.com/office/drawing/2014/main" id="{4B41B9AE-ADB1-B3E6-E64F-8884BCC7E6A1}"/>
              </a:ext>
            </a:extLst>
          </p:cNvPr>
          <p:cNvSpPr txBox="1"/>
          <p:nvPr/>
        </p:nvSpPr>
        <p:spPr>
          <a:xfrm>
            <a:off x="121550" y="406889"/>
            <a:ext cx="8661206" cy="2264915"/>
          </a:xfrm>
          <a:prstGeom prst="rect">
            <a:avLst/>
          </a:prstGeom>
          <a:noFill/>
        </p:spPr>
        <p:txBody>
          <a:bodyPr wrap="square">
            <a:spAutoFit/>
          </a:bodyPr>
          <a:lstStyle/>
          <a:p>
            <a:pPr marL="285750" indent="-285750" algn="just">
              <a:lnSpc>
                <a:spcPct val="150000"/>
              </a:lnSpc>
              <a:buClr>
                <a:schemeClr val="tx1"/>
              </a:buClr>
              <a:buFont typeface="Arial" panose="020B0604020202020204" pitchFamily="34" charset="0"/>
              <a:buChar char="•"/>
            </a:pPr>
            <a:r>
              <a:rPr lang="en-US" sz="1600" dirty="0">
                <a:solidFill>
                  <a:schemeClr val="tx1"/>
                </a:solidFill>
                <a:latin typeface="Calisto MT" panose="02040603050505030304" pitchFamily="18" charset="0"/>
              </a:rPr>
              <a:t>Metals are polycrystalline bodies consisting of a great number of </a:t>
            </a:r>
            <a:r>
              <a:rPr lang="en-US" sz="1600" dirty="0">
                <a:solidFill>
                  <a:schemeClr val="tx1"/>
                </a:solidFill>
                <a:effectLst>
                  <a:outerShdw blurRad="38100" dist="38100" dir="2700000" algn="tl">
                    <a:srgbClr val="000000">
                      <a:alpha val="43137"/>
                    </a:srgbClr>
                  </a:outerShdw>
                </a:effectLst>
                <a:latin typeface="Calisto MT" panose="02040603050505030304" pitchFamily="18" charset="0"/>
              </a:rPr>
              <a:t>fine crystals</a:t>
            </a:r>
            <a:r>
              <a:rPr lang="en-US" sz="1600" dirty="0">
                <a:solidFill>
                  <a:schemeClr val="tx1"/>
                </a:solidFill>
                <a:latin typeface="Calisto MT" panose="02040603050505030304" pitchFamily="18" charset="0"/>
              </a:rPr>
              <a:t>. Pure metals possess low strength and do not have the required properties. </a:t>
            </a:r>
          </a:p>
          <a:p>
            <a:pPr marL="285750" indent="-285750" algn="just">
              <a:lnSpc>
                <a:spcPct val="150000"/>
              </a:lnSpc>
              <a:buClr>
                <a:schemeClr val="tx1"/>
              </a:buClr>
              <a:buFont typeface="Arial" panose="020B0604020202020204" pitchFamily="34" charset="0"/>
              <a:buChar char="•"/>
            </a:pPr>
            <a:r>
              <a:rPr lang="en-US" sz="1600" dirty="0">
                <a:solidFill>
                  <a:schemeClr val="tx1"/>
                </a:solidFill>
                <a:latin typeface="Calisto MT" panose="02040603050505030304" pitchFamily="18" charset="0"/>
              </a:rPr>
              <a:t>So, alloys are produced by </a:t>
            </a:r>
            <a:r>
              <a:rPr lang="en-US" sz="1600" b="1" dirty="0">
                <a:solidFill>
                  <a:srgbClr val="92D050"/>
                </a:solidFill>
                <a:latin typeface="Calisto MT" panose="02040603050505030304" pitchFamily="18" charset="0"/>
              </a:rPr>
              <a:t>melting or sintering </a:t>
            </a:r>
            <a:r>
              <a:rPr lang="en-US" sz="1600" dirty="0">
                <a:solidFill>
                  <a:schemeClr val="tx1"/>
                </a:solidFill>
                <a:latin typeface="Calisto MT" panose="02040603050505030304" pitchFamily="18" charset="0"/>
              </a:rPr>
              <a:t>two or more metals or metals and a non-metal, together. Alloys may consist of two more components. </a:t>
            </a:r>
          </a:p>
          <a:p>
            <a:pPr marL="285750" indent="-285750" algn="just">
              <a:lnSpc>
                <a:spcPct val="150000"/>
              </a:lnSpc>
              <a:buClr>
                <a:schemeClr val="tx1"/>
              </a:buClr>
              <a:buFont typeface="Arial" panose="020B0604020202020204" pitchFamily="34" charset="0"/>
              <a:buChar char="•"/>
            </a:pPr>
            <a:r>
              <a:rPr lang="en-US" sz="1600" dirty="0">
                <a:solidFill>
                  <a:schemeClr val="tx1"/>
                </a:solidFill>
                <a:latin typeface="Calisto MT" panose="02040603050505030304" pitchFamily="18" charset="0"/>
              </a:rPr>
              <a:t>Metals and alloys are further classified into two major kind namely ferrous metals and non-ferrous metals.</a:t>
            </a:r>
          </a:p>
        </p:txBody>
      </p:sp>
      <p:sp>
        <p:nvSpPr>
          <p:cNvPr id="7" name="TextBox 6">
            <a:extLst>
              <a:ext uri="{FF2B5EF4-FFF2-40B4-BE49-F238E27FC236}">
                <a16:creationId xmlns:a16="http://schemas.microsoft.com/office/drawing/2014/main" id="{AF16621A-5CE4-DEE7-8DE0-599D1925A614}"/>
              </a:ext>
            </a:extLst>
          </p:cNvPr>
          <p:cNvSpPr txBox="1"/>
          <p:nvPr/>
        </p:nvSpPr>
        <p:spPr>
          <a:xfrm>
            <a:off x="121550" y="2762115"/>
            <a:ext cx="5540021" cy="2264915"/>
          </a:xfrm>
          <a:prstGeom prst="rect">
            <a:avLst/>
          </a:prstGeom>
          <a:noFill/>
        </p:spPr>
        <p:txBody>
          <a:bodyPr wrap="square">
            <a:spAutoFit/>
          </a:bodyPr>
          <a:lstStyle/>
          <a:p>
            <a:pPr marL="282575" indent="-282575" algn="just">
              <a:lnSpc>
                <a:spcPct val="150000"/>
              </a:lnSpc>
              <a:buClr>
                <a:schemeClr val="tx1"/>
              </a:buClr>
            </a:pPr>
            <a:r>
              <a:rPr lang="en-US" sz="1600" dirty="0">
                <a:solidFill>
                  <a:schemeClr val="tx1"/>
                </a:solidFill>
                <a:latin typeface="Calisto MT" panose="02040603050505030304" pitchFamily="18" charset="0"/>
              </a:rPr>
              <a:t>(a) </a:t>
            </a:r>
            <a:r>
              <a:rPr lang="en-US" sz="1600" dirty="0">
                <a:solidFill>
                  <a:srgbClr val="FFFF00"/>
                </a:solidFill>
                <a:effectLst>
                  <a:outerShdw blurRad="38100" dist="38100" dir="2700000" algn="tl">
                    <a:srgbClr val="000000">
                      <a:alpha val="43137"/>
                    </a:srgbClr>
                  </a:outerShdw>
                </a:effectLst>
                <a:latin typeface="Calisto MT" panose="02040603050505030304" pitchFamily="18" charset="0"/>
              </a:rPr>
              <a:t>Ferrous metals </a:t>
            </a:r>
            <a:r>
              <a:rPr lang="en-US" sz="1600" dirty="0">
                <a:solidFill>
                  <a:schemeClr val="tx1"/>
                </a:solidFill>
                <a:latin typeface="Calisto MT" panose="02040603050505030304" pitchFamily="18" charset="0"/>
              </a:rPr>
              <a:t>are those which have the </a:t>
            </a:r>
            <a:r>
              <a:rPr lang="en-US" sz="1600" b="1" dirty="0">
                <a:solidFill>
                  <a:srgbClr val="92D050"/>
                </a:solidFill>
                <a:effectLst>
                  <a:outerShdw blurRad="38100" dist="38100" dir="2700000" algn="tl">
                    <a:srgbClr val="000000">
                      <a:alpha val="43137"/>
                    </a:srgbClr>
                  </a:outerShdw>
                </a:effectLst>
                <a:latin typeface="Calisto MT" panose="02040603050505030304" pitchFamily="18" charset="0"/>
              </a:rPr>
              <a:t>iron</a:t>
            </a:r>
            <a:r>
              <a:rPr lang="en-US" sz="1600" dirty="0">
                <a:solidFill>
                  <a:schemeClr val="tx1"/>
                </a:solidFill>
                <a:latin typeface="Calisto MT" panose="02040603050505030304" pitchFamily="18" charset="0"/>
              </a:rPr>
              <a:t> as their main constituent, such as </a:t>
            </a:r>
            <a:r>
              <a:rPr lang="en-US" sz="1600" b="1" dirty="0">
                <a:solidFill>
                  <a:schemeClr val="tx1"/>
                </a:solidFill>
                <a:latin typeface="Calisto MT" panose="02040603050505030304" pitchFamily="18" charset="0"/>
              </a:rPr>
              <a:t>pig iron, cast iron, wrought iron and steels.</a:t>
            </a:r>
          </a:p>
          <a:p>
            <a:pPr marL="282575" indent="-282575" algn="just">
              <a:lnSpc>
                <a:spcPct val="150000"/>
              </a:lnSpc>
              <a:buClr>
                <a:schemeClr val="tx1"/>
              </a:buClr>
            </a:pPr>
            <a:r>
              <a:rPr lang="en-US" sz="1600" dirty="0">
                <a:solidFill>
                  <a:schemeClr val="tx1"/>
                </a:solidFill>
                <a:latin typeface="Calisto MT" panose="02040603050505030304" pitchFamily="18" charset="0"/>
              </a:rPr>
              <a:t>(b) </a:t>
            </a:r>
            <a:r>
              <a:rPr lang="en-US" sz="1600" dirty="0">
                <a:solidFill>
                  <a:srgbClr val="FFFF00"/>
                </a:solidFill>
                <a:effectLst>
                  <a:outerShdw blurRad="38100" dist="38100" dir="2700000" algn="tl">
                    <a:srgbClr val="000000">
                      <a:alpha val="43137"/>
                    </a:srgbClr>
                  </a:outerShdw>
                </a:effectLst>
                <a:latin typeface="Calisto MT" panose="02040603050505030304" pitchFamily="18" charset="0"/>
              </a:rPr>
              <a:t>Non-ferrous metals </a:t>
            </a:r>
            <a:r>
              <a:rPr lang="en-US" sz="1600" dirty="0">
                <a:solidFill>
                  <a:schemeClr val="tx1"/>
                </a:solidFill>
                <a:latin typeface="Calisto MT" panose="02040603050505030304" pitchFamily="18" charset="0"/>
              </a:rPr>
              <a:t>are those which have a </a:t>
            </a:r>
            <a:r>
              <a:rPr lang="en-US" sz="1600" b="1" dirty="0">
                <a:solidFill>
                  <a:srgbClr val="92D050"/>
                </a:solidFill>
                <a:latin typeface="Calisto MT" panose="02040603050505030304" pitchFamily="18" charset="0"/>
              </a:rPr>
              <a:t>metal other than iron</a:t>
            </a:r>
            <a:r>
              <a:rPr lang="en-US" sz="1600" dirty="0">
                <a:solidFill>
                  <a:schemeClr val="tx1"/>
                </a:solidFill>
                <a:latin typeface="Calisto MT" panose="02040603050505030304" pitchFamily="18" charset="0"/>
              </a:rPr>
              <a:t> as their main constituent, such as copper, aluminium, brass, bronze, tin, silver zinc, invar etc.</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1+#ppt_w/2"/>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7">
                                            <p:txEl>
                                              <p:pRg st="0" end="0"/>
                                            </p:txEl>
                                          </p:spTgt>
                                        </p:tgtEl>
                                        <p:attrNameLst>
                                          <p:attrName>style.visibility</p:attrName>
                                        </p:attrNameLst>
                                      </p:cBhvr>
                                      <p:to>
                                        <p:strVal val="visible"/>
                                      </p:to>
                                    </p:set>
                                    <p:anim calcmode="lin" valueType="num">
                                      <p:cBhvr additive="base">
                                        <p:cTn id="25" dur="500" fill="hold"/>
                                        <p:tgtEl>
                                          <p:spTgt spid="7">
                                            <p:txEl>
                                              <p:pRg st="0" end="0"/>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7">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7">
                                            <p:txEl>
                                              <p:pRg st="1" end="1"/>
                                            </p:txEl>
                                          </p:spTgt>
                                        </p:tgtEl>
                                        <p:attrNameLst>
                                          <p:attrName>style.visibility</p:attrName>
                                        </p:attrNameLst>
                                      </p:cBhvr>
                                      <p:to>
                                        <p:strVal val="visible"/>
                                      </p:to>
                                    </p:set>
                                    <p:anim calcmode="lin" valueType="num">
                                      <p:cBhvr additive="base">
                                        <p:cTn id="31" dur="500" fill="hold"/>
                                        <p:tgtEl>
                                          <p:spTgt spid="7">
                                            <p:txEl>
                                              <p:pRg st="1" end="1"/>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7">
                                            <p:txEl>
                                              <p:pRg st="1" end="1"/>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7"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7"/>
          <p:cNvSpPr txBox="1">
            <a:spLocks noGrp="1"/>
          </p:cNvSpPr>
          <p:nvPr>
            <p:ph type="title"/>
          </p:nvPr>
        </p:nvSpPr>
        <p:spPr>
          <a:xfrm>
            <a:off x="860344" y="242650"/>
            <a:ext cx="5462700" cy="396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dirty="0"/>
              <a:t>Main Types of Iron</a:t>
            </a:r>
            <a:endParaRPr dirty="0"/>
          </a:p>
        </p:txBody>
      </p:sp>
      <p:sp>
        <p:nvSpPr>
          <p:cNvPr id="83" name="Google Shape;83;p17"/>
          <p:cNvSpPr txBox="1">
            <a:spLocks noGrp="1"/>
          </p:cNvSpPr>
          <p:nvPr>
            <p:ph type="body" idx="1"/>
          </p:nvPr>
        </p:nvSpPr>
        <p:spPr>
          <a:xfrm>
            <a:off x="482766" y="996450"/>
            <a:ext cx="2802300" cy="3150600"/>
          </a:xfrm>
          <a:prstGeom prst="rect">
            <a:avLst/>
          </a:prstGeom>
        </p:spPr>
        <p:txBody>
          <a:bodyPr spcFirstLastPara="1" wrap="square" lIns="0" tIns="0" rIns="0" bIns="0" anchor="t" anchorCtr="0">
            <a:noAutofit/>
          </a:bodyPr>
          <a:lstStyle/>
          <a:p>
            <a:pPr marL="101600" lvl="0" indent="0" algn="l" rtl="0">
              <a:lnSpc>
                <a:spcPct val="150000"/>
              </a:lnSpc>
              <a:spcBef>
                <a:spcPts val="600"/>
              </a:spcBef>
              <a:spcAft>
                <a:spcPts val="0"/>
              </a:spcAft>
              <a:buSzPts val="2000"/>
              <a:buNone/>
            </a:pPr>
            <a:r>
              <a:rPr lang="en-US" dirty="0"/>
              <a:t>1. Pig iron</a:t>
            </a:r>
          </a:p>
          <a:p>
            <a:pPr marL="101600" indent="0">
              <a:lnSpc>
                <a:spcPct val="150000"/>
              </a:lnSpc>
              <a:buSzPts val="2000"/>
              <a:buNone/>
            </a:pPr>
            <a:r>
              <a:rPr lang="en-US" dirty="0">
                <a:solidFill>
                  <a:srgbClr val="92D050"/>
                </a:solidFill>
                <a:effectLst>
                  <a:outerShdw blurRad="38100" dist="38100" dir="2700000" algn="tl">
                    <a:srgbClr val="000000">
                      <a:alpha val="43137"/>
                    </a:srgbClr>
                  </a:outerShdw>
                </a:effectLst>
              </a:rPr>
              <a:t>2. Cast iron</a:t>
            </a:r>
          </a:p>
          <a:p>
            <a:pPr marL="101600" indent="0">
              <a:lnSpc>
                <a:spcPct val="150000"/>
              </a:lnSpc>
              <a:buSzPts val="2000"/>
              <a:buNone/>
            </a:pPr>
            <a:r>
              <a:rPr lang="en-US" dirty="0">
                <a:solidFill>
                  <a:srgbClr val="92D050"/>
                </a:solidFill>
                <a:effectLst>
                  <a:outerShdw blurRad="38100" dist="38100" dir="2700000" algn="tl">
                    <a:srgbClr val="000000">
                      <a:alpha val="43137"/>
                    </a:srgbClr>
                  </a:outerShdw>
                </a:effectLst>
              </a:rPr>
              <a:t>(A) White cast iron</a:t>
            </a:r>
          </a:p>
          <a:p>
            <a:pPr marL="101600" indent="0">
              <a:lnSpc>
                <a:spcPct val="150000"/>
              </a:lnSpc>
              <a:buSzPts val="2000"/>
              <a:buNone/>
            </a:pPr>
            <a:r>
              <a:rPr lang="en-US" dirty="0">
                <a:solidFill>
                  <a:srgbClr val="92D050"/>
                </a:solidFill>
                <a:effectLst>
                  <a:outerShdw blurRad="38100" dist="38100" dir="2700000" algn="tl">
                    <a:srgbClr val="000000">
                      <a:alpha val="43137"/>
                    </a:srgbClr>
                  </a:outerShdw>
                </a:effectLst>
              </a:rPr>
              <a:t>(B) Gray cast iron</a:t>
            </a:r>
          </a:p>
          <a:p>
            <a:pPr marL="101600" indent="0">
              <a:lnSpc>
                <a:spcPct val="150000"/>
              </a:lnSpc>
              <a:buSzPts val="2000"/>
              <a:buNone/>
            </a:pPr>
            <a:r>
              <a:rPr lang="en-US" dirty="0">
                <a:solidFill>
                  <a:srgbClr val="92D050"/>
                </a:solidFill>
                <a:effectLst>
                  <a:outerShdw blurRad="38100" dist="38100" dir="2700000" algn="tl">
                    <a:srgbClr val="000000">
                      <a:alpha val="43137"/>
                    </a:srgbClr>
                  </a:outerShdw>
                </a:effectLst>
              </a:rPr>
              <a:t>(C) Malleable cast iron</a:t>
            </a:r>
          </a:p>
          <a:p>
            <a:pPr marL="101600" indent="0">
              <a:lnSpc>
                <a:spcPct val="150000"/>
              </a:lnSpc>
              <a:buSzPts val="2000"/>
              <a:buNone/>
            </a:pPr>
            <a:r>
              <a:rPr lang="en-US" dirty="0">
                <a:solidFill>
                  <a:srgbClr val="92D050"/>
                </a:solidFill>
                <a:effectLst>
                  <a:outerShdw blurRad="38100" dist="38100" dir="2700000" algn="tl">
                    <a:srgbClr val="000000">
                      <a:alpha val="43137"/>
                    </a:srgbClr>
                  </a:outerShdw>
                </a:effectLst>
              </a:rPr>
              <a:t>(D) Ductile cast iron</a:t>
            </a:r>
          </a:p>
          <a:p>
            <a:pPr marL="101600" indent="0">
              <a:lnSpc>
                <a:spcPct val="150000"/>
              </a:lnSpc>
              <a:buSzPts val="2000"/>
              <a:buNone/>
            </a:pPr>
            <a:r>
              <a:rPr lang="en-US" dirty="0">
                <a:solidFill>
                  <a:srgbClr val="92D050"/>
                </a:solidFill>
                <a:effectLst>
                  <a:outerShdw blurRad="38100" dist="38100" dir="2700000" algn="tl">
                    <a:srgbClr val="000000">
                      <a:alpha val="43137"/>
                    </a:srgbClr>
                  </a:outerShdw>
                </a:effectLst>
              </a:rPr>
              <a:t>(E) Meehanite cast iron</a:t>
            </a:r>
          </a:p>
          <a:p>
            <a:pPr marL="101600" indent="0">
              <a:lnSpc>
                <a:spcPct val="150000"/>
              </a:lnSpc>
              <a:buSzPts val="2000"/>
              <a:buNone/>
            </a:pPr>
            <a:r>
              <a:rPr lang="en-US" dirty="0">
                <a:solidFill>
                  <a:srgbClr val="92D050"/>
                </a:solidFill>
                <a:effectLst>
                  <a:outerShdw blurRad="38100" dist="38100" dir="2700000" algn="tl">
                    <a:srgbClr val="000000">
                      <a:alpha val="43137"/>
                    </a:srgbClr>
                  </a:outerShdw>
                </a:effectLst>
              </a:rPr>
              <a:t>(F) Alloy cast iron</a:t>
            </a:r>
          </a:p>
        </p:txBody>
      </p:sp>
      <p:sp>
        <p:nvSpPr>
          <p:cNvPr id="2" name="Text Placeholder 1">
            <a:extLst>
              <a:ext uri="{FF2B5EF4-FFF2-40B4-BE49-F238E27FC236}">
                <a16:creationId xmlns:a16="http://schemas.microsoft.com/office/drawing/2014/main" id="{4D185E3B-7E99-32AC-04E8-537FDBA95596}"/>
              </a:ext>
            </a:extLst>
          </p:cNvPr>
          <p:cNvSpPr>
            <a:spLocks noGrp="1"/>
          </p:cNvSpPr>
          <p:nvPr>
            <p:ph type="body" idx="2"/>
          </p:nvPr>
        </p:nvSpPr>
        <p:spPr>
          <a:xfrm>
            <a:off x="2974622" y="1086761"/>
            <a:ext cx="3194756" cy="3150600"/>
          </a:xfrm>
        </p:spPr>
        <p:txBody>
          <a:bodyPr/>
          <a:lstStyle/>
          <a:p>
            <a:pPr marL="127000" indent="0">
              <a:lnSpc>
                <a:spcPct val="150000"/>
              </a:lnSpc>
              <a:buNone/>
            </a:pPr>
            <a:r>
              <a:rPr lang="en-US" dirty="0"/>
              <a:t>3. Wrought iron</a:t>
            </a:r>
          </a:p>
          <a:p>
            <a:pPr marL="127000" indent="0">
              <a:lnSpc>
                <a:spcPct val="150000"/>
              </a:lnSpc>
              <a:buNone/>
            </a:pPr>
            <a:r>
              <a:rPr lang="en-US" dirty="0"/>
              <a:t>4. Steel</a:t>
            </a:r>
          </a:p>
          <a:p>
            <a:pPr marL="127000" indent="0">
              <a:lnSpc>
                <a:spcPct val="150000"/>
              </a:lnSpc>
              <a:buNone/>
            </a:pPr>
            <a:r>
              <a:rPr lang="en-US" dirty="0">
                <a:solidFill>
                  <a:srgbClr val="FFFF00"/>
                </a:solidFill>
              </a:rPr>
              <a:t>(A) Plain carbon steels</a:t>
            </a:r>
          </a:p>
          <a:p>
            <a:pPr marL="127000" indent="0">
              <a:lnSpc>
                <a:spcPct val="150000"/>
              </a:lnSpc>
              <a:buNone/>
            </a:pPr>
            <a:r>
              <a:rPr lang="en-US" dirty="0">
                <a:solidFill>
                  <a:srgbClr val="FFFF00"/>
                </a:solidFill>
              </a:rPr>
              <a:t>1. Dead Carbon steels</a:t>
            </a:r>
          </a:p>
          <a:p>
            <a:pPr marL="127000" indent="0">
              <a:lnSpc>
                <a:spcPct val="150000"/>
              </a:lnSpc>
              <a:buNone/>
            </a:pPr>
            <a:r>
              <a:rPr lang="en-US" dirty="0">
                <a:solidFill>
                  <a:srgbClr val="FFFF00"/>
                </a:solidFill>
              </a:rPr>
              <a:t>2. Low Carbon steels</a:t>
            </a:r>
          </a:p>
          <a:p>
            <a:pPr marL="127000" indent="0">
              <a:lnSpc>
                <a:spcPct val="150000"/>
              </a:lnSpc>
              <a:buNone/>
            </a:pPr>
            <a:r>
              <a:rPr lang="en-US" dirty="0">
                <a:solidFill>
                  <a:srgbClr val="FFFF00"/>
                </a:solidFill>
              </a:rPr>
              <a:t>3. Medium Carbon steels</a:t>
            </a:r>
          </a:p>
          <a:p>
            <a:pPr marL="127000" indent="0">
              <a:lnSpc>
                <a:spcPct val="150000"/>
              </a:lnSpc>
              <a:buNone/>
            </a:pPr>
            <a:r>
              <a:rPr lang="en-US" dirty="0">
                <a:solidFill>
                  <a:srgbClr val="FFFF00"/>
                </a:solidFill>
              </a:rPr>
              <a:t>4. High Carbon steels</a:t>
            </a:r>
          </a:p>
        </p:txBody>
      </p:sp>
      <p:sp>
        <p:nvSpPr>
          <p:cNvPr id="84" name="Google Shape;84;p17"/>
          <p:cNvSpPr txBox="1">
            <a:spLocks noGrp="1"/>
          </p:cNvSpPr>
          <p:nvPr>
            <p:ph type="sldNum" idx="12"/>
          </p:nvPr>
        </p:nvSpPr>
        <p:spPr>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7</a:t>
            </a:fld>
            <a:endParaRPr/>
          </a:p>
        </p:txBody>
      </p:sp>
      <p:sp>
        <p:nvSpPr>
          <p:cNvPr id="4" name="Text Placeholder 1">
            <a:extLst>
              <a:ext uri="{FF2B5EF4-FFF2-40B4-BE49-F238E27FC236}">
                <a16:creationId xmlns:a16="http://schemas.microsoft.com/office/drawing/2014/main" id="{87FA5371-2AA5-7CCF-82AF-37BB91578D53}"/>
              </a:ext>
            </a:extLst>
          </p:cNvPr>
          <p:cNvSpPr txBox="1">
            <a:spLocks/>
          </p:cNvSpPr>
          <p:nvPr/>
        </p:nvSpPr>
        <p:spPr>
          <a:xfrm>
            <a:off x="5758328" y="1086761"/>
            <a:ext cx="3194756" cy="1484989"/>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600"/>
              </a:spcBef>
              <a:spcAft>
                <a:spcPts val="0"/>
              </a:spcAft>
              <a:buClr>
                <a:schemeClr val="accent6"/>
              </a:buClr>
              <a:buSzPts val="1600"/>
              <a:buFont typeface="Lora"/>
              <a:buChar char="✦"/>
              <a:defRPr sz="1600" b="0" i="0" u="none" strike="noStrike" cap="none">
                <a:solidFill>
                  <a:schemeClr val="dk1"/>
                </a:solidFill>
                <a:latin typeface="Lora"/>
                <a:ea typeface="Lora"/>
                <a:cs typeface="Lora"/>
                <a:sym typeface="Lora"/>
              </a:defRPr>
            </a:lvl1pPr>
            <a:lvl2pPr marL="914400" marR="0" lvl="1" indent="-330200" algn="l" rtl="0">
              <a:lnSpc>
                <a:spcPct val="100000"/>
              </a:lnSpc>
              <a:spcBef>
                <a:spcPts val="0"/>
              </a:spcBef>
              <a:spcAft>
                <a:spcPts val="0"/>
              </a:spcAft>
              <a:buClr>
                <a:schemeClr val="accent4"/>
              </a:buClr>
              <a:buSzPts val="1600"/>
              <a:buFont typeface="Lora"/>
              <a:buChar char="✧"/>
              <a:defRPr sz="1600" b="0" i="0" u="none" strike="noStrike" cap="none">
                <a:solidFill>
                  <a:schemeClr val="dk1"/>
                </a:solidFill>
                <a:latin typeface="Lora"/>
                <a:ea typeface="Lora"/>
                <a:cs typeface="Lora"/>
                <a:sym typeface="Lora"/>
              </a:defRPr>
            </a:lvl2pPr>
            <a:lvl3pPr marL="1371600" marR="0" lvl="2" indent="-330200" algn="l" rtl="0">
              <a:lnSpc>
                <a:spcPct val="100000"/>
              </a:lnSpc>
              <a:spcBef>
                <a:spcPts val="0"/>
              </a:spcBef>
              <a:spcAft>
                <a:spcPts val="0"/>
              </a:spcAft>
              <a:buClr>
                <a:schemeClr val="accent5"/>
              </a:buClr>
              <a:buSzPts val="1600"/>
              <a:buFont typeface="Lora"/>
              <a:buChar char="■"/>
              <a:defRPr sz="1600" b="0" i="0" u="none" strike="noStrike" cap="none">
                <a:solidFill>
                  <a:schemeClr val="dk1"/>
                </a:solidFill>
                <a:latin typeface="Lora"/>
                <a:ea typeface="Lora"/>
                <a:cs typeface="Lora"/>
                <a:sym typeface="Lora"/>
              </a:defRPr>
            </a:lvl3pPr>
            <a:lvl4pPr marL="1828800" marR="0" lvl="3" indent="-330200" algn="l" rtl="0">
              <a:lnSpc>
                <a:spcPct val="100000"/>
              </a:lnSpc>
              <a:spcBef>
                <a:spcPts val="0"/>
              </a:spcBef>
              <a:spcAft>
                <a:spcPts val="0"/>
              </a:spcAft>
              <a:buClr>
                <a:schemeClr val="dk1"/>
              </a:buClr>
              <a:buSzPts val="1600"/>
              <a:buFont typeface="Lora"/>
              <a:buChar char="●"/>
              <a:defRPr sz="1600" b="0" i="0" u="none" strike="noStrike" cap="none">
                <a:solidFill>
                  <a:schemeClr val="dk1"/>
                </a:solidFill>
                <a:latin typeface="Lora"/>
                <a:ea typeface="Lora"/>
                <a:cs typeface="Lora"/>
                <a:sym typeface="Lora"/>
              </a:defRPr>
            </a:lvl4pPr>
            <a:lvl5pPr marL="2286000" marR="0" lvl="4" indent="-330200" algn="l" rtl="0">
              <a:lnSpc>
                <a:spcPct val="100000"/>
              </a:lnSpc>
              <a:spcBef>
                <a:spcPts val="0"/>
              </a:spcBef>
              <a:spcAft>
                <a:spcPts val="0"/>
              </a:spcAft>
              <a:buClr>
                <a:schemeClr val="dk1"/>
              </a:buClr>
              <a:buSzPts val="1600"/>
              <a:buFont typeface="Lora"/>
              <a:buChar char="○"/>
              <a:defRPr sz="1600" b="0" i="0" u="none" strike="noStrike" cap="none">
                <a:solidFill>
                  <a:schemeClr val="dk1"/>
                </a:solidFill>
                <a:latin typeface="Lora"/>
                <a:ea typeface="Lora"/>
                <a:cs typeface="Lora"/>
                <a:sym typeface="Lora"/>
              </a:defRPr>
            </a:lvl5pPr>
            <a:lvl6pPr marL="2743200" marR="0" lvl="5" indent="-330200" algn="l" rtl="0">
              <a:lnSpc>
                <a:spcPct val="100000"/>
              </a:lnSpc>
              <a:spcBef>
                <a:spcPts val="0"/>
              </a:spcBef>
              <a:spcAft>
                <a:spcPts val="0"/>
              </a:spcAft>
              <a:buClr>
                <a:schemeClr val="dk1"/>
              </a:buClr>
              <a:buSzPts val="1600"/>
              <a:buFont typeface="Lora"/>
              <a:buChar char="■"/>
              <a:defRPr sz="1600" b="0" i="0" u="none" strike="noStrike" cap="none">
                <a:solidFill>
                  <a:schemeClr val="dk1"/>
                </a:solidFill>
                <a:latin typeface="Lora"/>
                <a:ea typeface="Lora"/>
                <a:cs typeface="Lora"/>
                <a:sym typeface="Lora"/>
              </a:defRPr>
            </a:lvl6pPr>
            <a:lvl7pPr marL="3200400" marR="0" lvl="6" indent="-330200" algn="l" rtl="0">
              <a:lnSpc>
                <a:spcPct val="100000"/>
              </a:lnSpc>
              <a:spcBef>
                <a:spcPts val="0"/>
              </a:spcBef>
              <a:spcAft>
                <a:spcPts val="0"/>
              </a:spcAft>
              <a:buClr>
                <a:schemeClr val="dk1"/>
              </a:buClr>
              <a:buSzPts val="1600"/>
              <a:buFont typeface="Lora"/>
              <a:buChar char="●"/>
              <a:defRPr sz="1600" b="0" i="0" u="none" strike="noStrike" cap="none">
                <a:solidFill>
                  <a:schemeClr val="dk1"/>
                </a:solidFill>
                <a:latin typeface="Lora"/>
                <a:ea typeface="Lora"/>
                <a:cs typeface="Lora"/>
                <a:sym typeface="Lora"/>
              </a:defRPr>
            </a:lvl7pPr>
            <a:lvl8pPr marL="3657600" marR="0" lvl="7" indent="-330200" algn="l" rtl="0">
              <a:lnSpc>
                <a:spcPct val="100000"/>
              </a:lnSpc>
              <a:spcBef>
                <a:spcPts val="0"/>
              </a:spcBef>
              <a:spcAft>
                <a:spcPts val="0"/>
              </a:spcAft>
              <a:buClr>
                <a:schemeClr val="dk1"/>
              </a:buClr>
              <a:buSzPts val="1600"/>
              <a:buFont typeface="Lora"/>
              <a:buChar char="○"/>
              <a:defRPr sz="1600" b="0" i="0" u="none" strike="noStrike" cap="none">
                <a:solidFill>
                  <a:schemeClr val="dk1"/>
                </a:solidFill>
                <a:latin typeface="Lora"/>
                <a:ea typeface="Lora"/>
                <a:cs typeface="Lora"/>
                <a:sym typeface="Lora"/>
              </a:defRPr>
            </a:lvl8pPr>
            <a:lvl9pPr marL="4114800" marR="0" lvl="8" indent="-330200" algn="l" rtl="0">
              <a:lnSpc>
                <a:spcPct val="100000"/>
              </a:lnSpc>
              <a:spcBef>
                <a:spcPts val="0"/>
              </a:spcBef>
              <a:spcAft>
                <a:spcPts val="0"/>
              </a:spcAft>
              <a:buClr>
                <a:schemeClr val="dk1"/>
              </a:buClr>
              <a:buSzPts val="1600"/>
              <a:buFont typeface="Lora"/>
              <a:buChar char="■"/>
              <a:defRPr sz="1600" b="0" i="0" u="none" strike="noStrike" cap="none">
                <a:solidFill>
                  <a:schemeClr val="dk1"/>
                </a:solidFill>
                <a:latin typeface="Lora"/>
                <a:ea typeface="Lora"/>
                <a:cs typeface="Lora"/>
                <a:sym typeface="Lora"/>
              </a:defRPr>
            </a:lvl9pPr>
          </a:lstStyle>
          <a:p>
            <a:pPr marL="127000" indent="0">
              <a:lnSpc>
                <a:spcPct val="150000"/>
              </a:lnSpc>
              <a:buFont typeface="Lora"/>
              <a:buNone/>
            </a:pPr>
            <a:r>
              <a:rPr lang="en-US" dirty="0"/>
              <a:t>(B) Alloy steels</a:t>
            </a:r>
          </a:p>
          <a:p>
            <a:pPr marL="127000" indent="0">
              <a:lnSpc>
                <a:spcPct val="150000"/>
              </a:lnSpc>
              <a:buFont typeface="Lora"/>
              <a:buNone/>
            </a:pPr>
            <a:r>
              <a:rPr lang="en-US" dirty="0"/>
              <a:t>1. High speed steel</a:t>
            </a:r>
          </a:p>
          <a:p>
            <a:pPr marL="127000" indent="0">
              <a:lnSpc>
                <a:spcPct val="150000"/>
              </a:lnSpc>
              <a:buFont typeface="Lora"/>
              <a:buNone/>
            </a:pPr>
            <a:r>
              <a:rPr lang="en-US" dirty="0"/>
              <a:t>2. Stainless steel</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83">
                                            <p:txEl>
                                              <p:pRg st="0" end="0"/>
                                            </p:txEl>
                                          </p:spTgt>
                                        </p:tgtEl>
                                        <p:attrNameLst>
                                          <p:attrName>style.visibility</p:attrName>
                                        </p:attrNameLst>
                                      </p:cBhvr>
                                      <p:to>
                                        <p:strVal val="visible"/>
                                      </p:to>
                                    </p:set>
                                    <p:anim calcmode="lin" valueType="num">
                                      <p:cBhvr additive="base">
                                        <p:cTn id="7" dur="500" fill="hold"/>
                                        <p:tgtEl>
                                          <p:spTgt spid="8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8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83">
                                            <p:txEl>
                                              <p:pRg st="1" end="1"/>
                                            </p:txEl>
                                          </p:spTgt>
                                        </p:tgtEl>
                                        <p:attrNameLst>
                                          <p:attrName>style.visibility</p:attrName>
                                        </p:attrNameLst>
                                      </p:cBhvr>
                                      <p:to>
                                        <p:strVal val="visible"/>
                                      </p:to>
                                    </p:set>
                                    <p:anim calcmode="lin" valueType="num">
                                      <p:cBhvr additive="base">
                                        <p:cTn id="13" dur="500" fill="hold"/>
                                        <p:tgtEl>
                                          <p:spTgt spid="83">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8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83">
                                            <p:txEl>
                                              <p:pRg st="2" end="2"/>
                                            </p:txEl>
                                          </p:spTgt>
                                        </p:tgtEl>
                                        <p:attrNameLst>
                                          <p:attrName>style.visibility</p:attrName>
                                        </p:attrNameLst>
                                      </p:cBhvr>
                                      <p:to>
                                        <p:strVal val="visible"/>
                                      </p:to>
                                    </p:set>
                                    <p:anim calcmode="lin" valueType="num">
                                      <p:cBhvr additive="base">
                                        <p:cTn id="19" dur="500" fill="hold"/>
                                        <p:tgtEl>
                                          <p:spTgt spid="83">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8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83">
                                            <p:txEl>
                                              <p:pRg st="3" end="3"/>
                                            </p:txEl>
                                          </p:spTgt>
                                        </p:tgtEl>
                                        <p:attrNameLst>
                                          <p:attrName>style.visibility</p:attrName>
                                        </p:attrNameLst>
                                      </p:cBhvr>
                                      <p:to>
                                        <p:strVal val="visible"/>
                                      </p:to>
                                    </p:set>
                                    <p:anim calcmode="lin" valueType="num">
                                      <p:cBhvr additive="base">
                                        <p:cTn id="25" dur="500" fill="hold"/>
                                        <p:tgtEl>
                                          <p:spTgt spid="83">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83">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83">
                                            <p:txEl>
                                              <p:pRg st="4" end="4"/>
                                            </p:txEl>
                                          </p:spTgt>
                                        </p:tgtEl>
                                        <p:attrNameLst>
                                          <p:attrName>style.visibility</p:attrName>
                                        </p:attrNameLst>
                                      </p:cBhvr>
                                      <p:to>
                                        <p:strVal val="visible"/>
                                      </p:to>
                                    </p:set>
                                    <p:anim calcmode="lin" valueType="num">
                                      <p:cBhvr additive="base">
                                        <p:cTn id="31" dur="500" fill="hold"/>
                                        <p:tgtEl>
                                          <p:spTgt spid="83">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83">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83">
                                            <p:txEl>
                                              <p:pRg st="5" end="5"/>
                                            </p:txEl>
                                          </p:spTgt>
                                        </p:tgtEl>
                                        <p:attrNameLst>
                                          <p:attrName>style.visibility</p:attrName>
                                        </p:attrNameLst>
                                      </p:cBhvr>
                                      <p:to>
                                        <p:strVal val="visible"/>
                                      </p:to>
                                    </p:set>
                                    <p:anim calcmode="lin" valueType="num">
                                      <p:cBhvr additive="base">
                                        <p:cTn id="37" dur="500" fill="hold"/>
                                        <p:tgtEl>
                                          <p:spTgt spid="83">
                                            <p:txEl>
                                              <p:pRg st="5" end="5"/>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83">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grpId="0" nodeType="clickEffect">
                                  <p:stCondLst>
                                    <p:cond delay="0"/>
                                  </p:stCondLst>
                                  <p:childTnLst>
                                    <p:set>
                                      <p:cBhvr>
                                        <p:cTn id="42" dur="1" fill="hold">
                                          <p:stCondLst>
                                            <p:cond delay="0"/>
                                          </p:stCondLst>
                                        </p:cTn>
                                        <p:tgtEl>
                                          <p:spTgt spid="83">
                                            <p:txEl>
                                              <p:pRg st="6" end="6"/>
                                            </p:txEl>
                                          </p:spTgt>
                                        </p:tgtEl>
                                        <p:attrNameLst>
                                          <p:attrName>style.visibility</p:attrName>
                                        </p:attrNameLst>
                                      </p:cBhvr>
                                      <p:to>
                                        <p:strVal val="visible"/>
                                      </p:to>
                                    </p:set>
                                    <p:anim calcmode="lin" valueType="num">
                                      <p:cBhvr additive="base">
                                        <p:cTn id="43" dur="500" fill="hold"/>
                                        <p:tgtEl>
                                          <p:spTgt spid="83">
                                            <p:txEl>
                                              <p:pRg st="6" end="6"/>
                                            </p:txEl>
                                          </p:spTgt>
                                        </p:tgtEl>
                                        <p:attrNameLst>
                                          <p:attrName>ppt_x</p:attrName>
                                        </p:attrNameLst>
                                      </p:cBhvr>
                                      <p:tavLst>
                                        <p:tav tm="0">
                                          <p:val>
                                            <p:strVal val="0-#ppt_w/2"/>
                                          </p:val>
                                        </p:tav>
                                        <p:tav tm="100000">
                                          <p:val>
                                            <p:strVal val="#ppt_x"/>
                                          </p:val>
                                        </p:tav>
                                      </p:tavLst>
                                    </p:anim>
                                    <p:anim calcmode="lin" valueType="num">
                                      <p:cBhvr additive="base">
                                        <p:cTn id="44" dur="500" fill="hold"/>
                                        <p:tgtEl>
                                          <p:spTgt spid="83">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8" fill="hold" grpId="0" nodeType="clickEffect">
                                  <p:stCondLst>
                                    <p:cond delay="0"/>
                                  </p:stCondLst>
                                  <p:childTnLst>
                                    <p:set>
                                      <p:cBhvr>
                                        <p:cTn id="48" dur="1" fill="hold">
                                          <p:stCondLst>
                                            <p:cond delay="0"/>
                                          </p:stCondLst>
                                        </p:cTn>
                                        <p:tgtEl>
                                          <p:spTgt spid="83">
                                            <p:txEl>
                                              <p:pRg st="7" end="7"/>
                                            </p:txEl>
                                          </p:spTgt>
                                        </p:tgtEl>
                                        <p:attrNameLst>
                                          <p:attrName>style.visibility</p:attrName>
                                        </p:attrNameLst>
                                      </p:cBhvr>
                                      <p:to>
                                        <p:strVal val="visible"/>
                                      </p:to>
                                    </p:set>
                                    <p:anim calcmode="lin" valueType="num">
                                      <p:cBhvr additive="base">
                                        <p:cTn id="49" dur="500" fill="hold"/>
                                        <p:tgtEl>
                                          <p:spTgt spid="83">
                                            <p:txEl>
                                              <p:pRg st="7" end="7"/>
                                            </p:txEl>
                                          </p:spTgt>
                                        </p:tgtEl>
                                        <p:attrNameLst>
                                          <p:attrName>ppt_x</p:attrName>
                                        </p:attrNameLst>
                                      </p:cBhvr>
                                      <p:tavLst>
                                        <p:tav tm="0">
                                          <p:val>
                                            <p:strVal val="0-#ppt_w/2"/>
                                          </p:val>
                                        </p:tav>
                                        <p:tav tm="100000">
                                          <p:val>
                                            <p:strVal val="#ppt_x"/>
                                          </p:val>
                                        </p:tav>
                                      </p:tavLst>
                                    </p:anim>
                                    <p:anim calcmode="lin" valueType="num">
                                      <p:cBhvr additive="base">
                                        <p:cTn id="50" dur="500" fill="hold"/>
                                        <p:tgtEl>
                                          <p:spTgt spid="83">
                                            <p:txEl>
                                              <p:pRg st="7" end="7"/>
                                            </p:txEl>
                                          </p:spTgt>
                                        </p:tgtEl>
                                        <p:attrNameLst>
                                          <p:attrName>ppt_y</p:attrName>
                                        </p:attrNameLst>
                                      </p:cBhvr>
                                      <p:tavLst>
                                        <p:tav tm="0">
                                          <p:val>
                                            <p:strVal val="#ppt_y"/>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2">
                                            <p:txEl>
                                              <p:pRg st="0" end="0"/>
                                            </p:txEl>
                                          </p:spTgt>
                                        </p:tgtEl>
                                        <p:attrNameLst>
                                          <p:attrName>style.visibility</p:attrName>
                                        </p:attrNameLst>
                                      </p:cBhvr>
                                      <p:to>
                                        <p:strVal val="visible"/>
                                      </p:to>
                                    </p:set>
                                    <p:anim calcmode="lin" valueType="num">
                                      <p:cBhvr additive="base">
                                        <p:cTn id="55"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2">
                                            <p:txEl>
                                              <p:pRg st="1" end="1"/>
                                            </p:txEl>
                                          </p:spTgt>
                                        </p:tgtEl>
                                        <p:attrNameLst>
                                          <p:attrName>style.visibility</p:attrName>
                                        </p:attrNameLst>
                                      </p:cBhvr>
                                      <p:to>
                                        <p:strVal val="visible"/>
                                      </p:to>
                                    </p:set>
                                    <p:anim calcmode="lin" valueType="num">
                                      <p:cBhvr additive="base">
                                        <p:cTn id="61"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2">
                                            <p:txEl>
                                              <p:pRg st="2" end="2"/>
                                            </p:txEl>
                                          </p:spTgt>
                                        </p:tgtEl>
                                        <p:attrNameLst>
                                          <p:attrName>style.visibility</p:attrName>
                                        </p:attrNameLst>
                                      </p:cBhvr>
                                      <p:to>
                                        <p:strVal val="visible"/>
                                      </p:to>
                                    </p:set>
                                    <p:anim calcmode="lin" valueType="num">
                                      <p:cBhvr additive="base">
                                        <p:cTn id="67"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grpId="0" nodeType="clickEffect">
                                  <p:stCondLst>
                                    <p:cond delay="0"/>
                                  </p:stCondLst>
                                  <p:childTnLst>
                                    <p:set>
                                      <p:cBhvr>
                                        <p:cTn id="72" dur="1" fill="hold">
                                          <p:stCondLst>
                                            <p:cond delay="0"/>
                                          </p:stCondLst>
                                        </p:cTn>
                                        <p:tgtEl>
                                          <p:spTgt spid="2">
                                            <p:txEl>
                                              <p:pRg st="3" end="3"/>
                                            </p:txEl>
                                          </p:spTgt>
                                        </p:tgtEl>
                                        <p:attrNameLst>
                                          <p:attrName>style.visibility</p:attrName>
                                        </p:attrNameLst>
                                      </p:cBhvr>
                                      <p:to>
                                        <p:strVal val="visible"/>
                                      </p:to>
                                    </p:set>
                                    <p:anim calcmode="lin" valueType="num">
                                      <p:cBhvr additive="base">
                                        <p:cTn id="73"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74" dur="500" fill="hold"/>
                                        <p:tgtEl>
                                          <p:spTgt spid="2">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 presetClass="entr" presetSubtype="4" fill="hold" grpId="0" nodeType="clickEffect">
                                  <p:stCondLst>
                                    <p:cond delay="0"/>
                                  </p:stCondLst>
                                  <p:childTnLst>
                                    <p:set>
                                      <p:cBhvr>
                                        <p:cTn id="78" dur="1" fill="hold">
                                          <p:stCondLst>
                                            <p:cond delay="0"/>
                                          </p:stCondLst>
                                        </p:cTn>
                                        <p:tgtEl>
                                          <p:spTgt spid="2">
                                            <p:txEl>
                                              <p:pRg st="4" end="4"/>
                                            </p:txEl>
                                          </p:spTgt>
                                        </p:tgtEl>
                                        <p:attrNameLst>
                                          <p:attrName>style.visibility</p:attrName>
                                        </p:attrNameLst>
                                      </p:cBhvr>
                                      <p:to>
                                        <p:strVal val="visible"/>
                                      </p:to>
                                    </p:set>
                                    <p:anim calcmode="lin" valueType="num">
                                      <p:cBhvr additive="base">
                                        <p:cTn id="79" dur="500" fill="hold"/>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80" dur="500" fill="hold"/>
                                        <p:tgtEl>
                                          <p:spTgt spid="2">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2" presetClass="entr" presetSubtype="4" fill="hold" grpId="0" nodeType="clickEffect">
                                  <p:stCondLst>
                                    <p:cond delay="0"/>
                                  </p:stCondLst>
                                  <p:childTnLst>
                                    <p:set>
                                      <p:cBhvr>
                                        <p:cTn id="84" dur="1" fill="hold">
                                          <p:stCondLst>
                                            <p:cond delay="0"/>
                                          </p:stCondLst>
                                        </p:cTn>
                                        <p:tgtEl>
                                          <p:spTgt spid="2">
                                            <p:txEl>
                                              <p:pRg st="5" end="5"/>
                                            </p:txEl>
                                          </p:spTgt>
                                        </p:tgtEl>
                                        <p:attrNameLst>
                                          <p:attrName>style.visibility</p:attrName>
                                        </p:attrNameLst>
                                      </p:cBhvr>
                                      <p:to>
                                        <p:strVal val="visible"/>
                                      </p:to>
                                    </p:set>
                                    <p:anim calcmode="lin" valueType="num">
                                      <p:cBhvr additive="base">
                                        <p:cTn id="85" dur="500" fill="hold"/>
                                        <p:tgtEl>
                                          <p:spTgt spid="2">
                                            <p:txEl>
                                              <p:pRg st="5" end="5"/>
                                            </p:txEl>
                                          </p:spTgt>
                                        </p:tgtEl>
                                        <p:attrNameLst>
                                          <p:attrName>ppt_x</p:attrName>
                                        </p:attrNameLst>
                                      </p:cBhvr>
                                      <p:tavLst>
                                        <p:tav tm="0">
                                          <p:val>
                                            <p:strVal val="#ppt_x"/>
                                          </p:val>
                                        </p:tav>
                                        <p:tav tm="100000">
                                          <p:val>
                                            <p:strVal val="#ppt_x"/>
                                          </p:val>
                                        </p:tav>
                                      </p:tavLst>
                                    </p:anim>
                                    <p:anim calcmode="lin" valueType="num">
                                      <p:cBhvr additive="base">
                                        <p:cTn id="86" dur="500" fill="hold"/>
                                        <p:tgtEl>
                                          <p:spTgt spid="2">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2" presetClass="entr" presetSubtype="4" fill="hold" grpId="0" nodeType="clickEffect">
                                  <p:stCondLst>
                                    <p:cond delay="0"/>
                                  </p:stCondLst>
                                  <p:childTnLst>
                                    <p:set>
                                      <p:cBhvr>
                                        <p:cTn id="90" dur="1" fill="hold">
                                          <p:stCondLst>
                                            <p:cond delay="0"/>
                                          </p:stCondLst>
                                        </p:cTn>
                                        <p:tgtEl>
                                          <p:spTgt spid="2">
                                            <p:txEl>
                                              <p:pRg st="6" end="6"/>
                                            </p:txEl>
                                          </p:spTgt>
                                        </p:tgtEl>
                                        <p:attrNameLst>
                                          <p:attrName>style.visibility</p:attrName>
                                        </p:attrNameLst>
                                      </p:cBhvr>
                                      <p:to>
                                        <p:strVal val="visible"/>
                                      </p:to>
                                    </p:set>
                                    <p:anim calcmode="lin" valueType="num">
                                      <p:cBhvr additive="base">
                                        <p:cTn id="91" dur="500" fill="hold"/>
                                        <p:tgtEl>
                                          <p:spTgt spid="2">
                                            <p:txEl>
                                              <p:pRg st="6" end="6"/>
                                            </p:txEl>
                                          </p:spTgt>
                                        </p:tgtEl>
                                        <p:attrNameLst>
                                          <p:attrName>ppt_x</p:attrName>
                                        </p:attrNameLst>
                                      </p:cBhvr>
                                      <p:tavLst>
                                        <p:tav tm="0">
                                          <p:val>
                                            <p:strVal val="#ppt_x"/>
                                          </p:val>
                                        </p:tav>
                                        <p:tav tm="100000">
                                          <p:val>
                                            <p:strVal val="#ppt_x"/>
                                          </p:val>
                                        </p:tav>
                                      </p:tavLst>
                                    </p:anim>
                                    <p:anim calcmode="lin" valueType="num">
                                      <p:cBhvr additive="base">
                                        <p:cTn id="92" dur="500" fill="hold"/>
                                        <p:tgtEl>
                                          <p:spTgt spid="2">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93" fill="hold">
                      <p:stCondLst>
                        <p:cond delay="indefinite"/>
                      </p:stCondLst>
                      <p:childTnLst>
                        <p:par>
                          <p:cTn id="94" fill="hold">
                            <p:stCondLst>
                              <p:cond delay="0"/>
                            </p:stCondLst>
                            <p:childTnLst>
                              <p:par>
                                <p:cTn id="95" presetID="2" presetClass="entr" presetSubtype="2" fill="hold" grpId="0" nodeType="clickEffect">
                                  <p:stCondLst>
                                    <p:cond delay="0"/>
                                  </p:stCondLst>
                                  <p:childTnLst>
                                    <p:set>
                                      <p:cBhvr>
                                        <p:cTn id="96" dur="1" fill="hold">
                                          <p:stCondLst>
                                            <p:cond delay="0"/>
                                          </p:stCondLst>
                                        </p:cTn>
                                        <p:tgtEl>
                                          <p:spTgt spid="4">
                                            <p:txEl>
                                              <p:pRg st="0" end="0"/>
                                            </p:txEl>
                                          </p:spTgt>
                                        </p:tgtEl>
                                        <p:attrNameLst>
                                          <p:attrName>style.visibility</p:attrName>
                                        </p:attrNameLst>
                                      </p:cBhvr>
                                      <p:to>
                                        <p:strVal val="visible"/>
                                      </p:to>
                                    </p:set>
                                    <p:anim calcmode="lin" valueType="num">
                                      <p:cBhvr additive="base">
                                        <p:cTn id="97" dur="500" fill="hold"/>
                                        <p:tgtEl>
                                          <p:spTgt spid="4">
                                            <p:txEl>
                                              <p:pRg st="0" end="0"/>
                                            </p:txEl>
                                          </p:spTgt>
                                        </p:tgtEl>
                                        <p:attrNameLst>
                                          <p:attrName>ppt_x</p:attrName>
                                        </p:attrNameLst>
                                      </p:cBhvr>
                                      <p:tavLst>
                                        <p:tav tm="0">
                                          <p:val>
                                            <p:strVal val="1+#ppt_w/2"/>
                                          </p:val>
                                        </p:tav>
                                        <p:tav tm="100000">
                                          <p:val>
                                            <p:strVal val="#ppt_x"/>
                                          </p:val>
                                        </p:tav>
                                      </p:tavLst>
                                    </p:anim>
                                    <p:anim calcmode="lin" valueType="num">
                                      <p:cBhvr additive="base">
                                        <p:cTn id="98" dur="500" fill="hold"/>
                                        <p:tgtEl>
                                          <p:spTgt spid="4">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9" fill="hold">
                      <p:stCondLst>
                        <p:cond delay="indefinite"/>
                      </p:stCondLst>
                      <p:childTnLst>
                        <p:par>
                          <p:cTn id="100" fill="hold">
                            <p:stCondLst>
                              <p:cond delay="0"/>
                            </p:stCondLst>
                            <p:childTnLst>
                              <p:par>
                                <p:cTn id="101" presetID="2" presetClass="entr" presetSubtype="2" fill="hold" grpId="0" nodeType="clickEffect">
                                  <p:stCondLst>
                                    <p:cond delay="0"/>
                                  </p:stCondLst>
                                  <p:childTnLst>
                                    <p:set>
                                      <p:cBhvr>
                                        <p:cTn id="102" dur="1" fill="hold">
                                          <p:stCondLst>
                                            <p:cond delay="0"/>
                                          </p:stCondLst>
                                        </p:cTn>
                                        <p:tgtEl>
                                          <p:spTgt spid="4">
                                            <p:txEl>
                                              <p:pRg st="1" end="1"/>
                                            </p:txEl>
                                          </p:spTgt>
                                        </p:tgtEl>
                                        <p:attrNameLst>
                                          <p:attrName>style.visibility</p:attrName>
                                        </p:attrNameLst>
                                      </p:cBhvr>
                                      <p:to>
                                        <p:strVal val="visible"/>
                                      </p:to>
                                    </p:set>
                                    <p:anim calcmode="lin" valueType="num">
                                      <p:cBhvr additive="base">
                                        <p:cTn id="103" dur="500" fill="hold"/>
                                        <p:tgtEl>
                                          <p:spTgt spid="4">
                                            <p:txEl>
                                              <p:pRg st="1" end="1"/>
                                            </p:txEl>
                                          </p:spTgt>
                                        </p:tgtEl>
                                        <p:attrNameLst>
                                          <p:attrName>ppt_x</p:attrName>
                                        </p:attrNameLst>
                                      </p:cBhvr>
                                      <p:tavLst>
                                        <p:tav tm="0">
                                          <p:val>
                                            <p:strVal val="1+#ppt_w/2"/>
                                          </p:val>
                                        </p:tav>
                                        <p:tav tm="100000">
                                          <p:val>
                                            <p:strVal val="#ppt_x"/>
                                          </p:val>
                                        </p:tav>
                                      </p:tavLst>
                                    </p:anim>
                                    <p:anim calcmode="lin" valueType="num">
                                      <p:cBhvr additive="base">
                                        <p:cTn id="104" dur="500" fill="hold"/>
                                        <p:tgtEl>
                                          <p:spTgt spid="4">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05" fill="hold">
                      <p:stCondLst>
                        <p:cond delay="indefinite"/>
                      </p:stCondLst>
                      <p:childTnLst>
                        <p:par>
                          <p:cTn id="106" fill="hold">
                            <p:stCondLst>
                              <p:cond delay="0"/>
                            </p:stCondLst>
                            <p:childTnLst>
                              <p:par>
                                <p:cTn id="107" presetID="2" presetClass="entr" presetSubtype="2" fill="hold" grpId="0" nodeType="clickEffect">
                                  <p:stCondLst>
                                    <p:cond delay="0"/>
                                  </p:stCondLst>
                                  <p:childTnLst>
                                    <p:set>
                                      <p:cBhvr>
                                        <p:cTn id="108" dur="1" fill="hold">
                                          <p:stCondLst>
                                            <p:cond delay="0"/>
                                          </p:stCondLst>
                                        </p:cTn>
                                        <p:tgtEl>
                                          <p:spTgt spid="4">
                                            <p:txEl>
                                              <p:pRg st="2" end="2"/>
                                            </p:txEl>
                                          </p:spTgt>
                                        </p:tgtEl>
                                        <p:attrNameLst>
                                          <p:attrName>style.visibility</p:attrName>
                                        </p:attrNameLst>
                                      </p:cBhvr>
                                      <p:to>
                                        <p:strVal val="visible"/>
                                      </p:to>
                                    </p:set>
                                    <p:anim calcmode="lin" valueType="num">
                                      <p:cBhvr additive="base">
                                        <p:cTn id="109" dur="500" fill="hold"/>
                                        <p:tgtEl>
                                          <p:spTgt spid="4">
                                            <p:txEl>
                                              <p:pRg st="2" end="2"/>
                                            </p:txEl>
                                          </p:spTgt>
                                        </p:tgtEl>
                                        <p:attrNameLst>
                                          <p:attrName>ppt_x</p:attrName>
                                        </p:attrNameLst>
                                      </p:cBhvr>
                                      <p:tavLst>
                                        <p:tav tm="0">
                                          <p:val>
                                            <p:strVal val="1+#ppt_w/2"/>
                                          </p:val>
                                        </p:tav>
                                        <p:tav tm="100000">
                                          <p:val>
                                            <p:strVal val="#ppt_x"/>
                                          </p:val>
                                        </p:tav>
                                      </p:tavLst>
                                    </p:anim>
                                    <p:anim calcmode="lin" valueType="num">
                                      <p:cBhvr additive="base">
                                        <p:cTn id="110" dur="500" fill="hold"/>
                                        <p:tgtEl>
                                          <p:spTgt spid="4">
                                            <p:txEl>
                                              <p:pRg st="2" end="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 grpId="0" build="p"/>
      <p:bldP spid="2" grpId="0" build="p"/>
      <p:bldP spid="4"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8"/>
          <p:cNvSpPr/>
          <p:nvPr/>
        </p:nvSpPr>
        <p:spPr>
          <a:xfrm>
            <a:off x="3956400" y="550225"/>
            <a:ext cx="2947500" cy="2280600"/>
          </a:xfrm>
          <a:prstGeom prst="cloudCallout">
            <a:avLst>
              <a:gd name="adj1" fmla="val 56798"/>
              <a:gd name="adj2" fmla="val 53281"/>
            </a:avLst>
          </a:prstGeom>
          <a:solidFill>
            <a:srgbClr val="0072FF">
              <a:alpha val="17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8"/>
          <p:cNvSpPr txBox="1">
            <a:spLocks noGrp="1"/>
          </p:cNvSpPr>
          <p:nvPr>
            <p:ph type="ctrTitle" idx="4294967295"/>
          </p:nvPr>
        </p:nvSpPr>
        <p:spPr>
          <a:xfrm>
            <a:off x="855300" y="1342775"/>
            <a:ext cx="3428700" cy="17349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7200" dirty="0"/>
              <a:t>Cast Iron</a:t>
            </a:r>
            <a:endParaRPr sz="7200" dirty="0"/>
          </a:p>
        </p:txBody>
      </p:sp>
      <p:sp>
        <p:nvSpPr>
          <p:cNvPr id="92" name="Google Shape;92;p18"/>
          <p:cNvSpPr/>
          <p:nvPr/>
        </p:nvSpPr>
        <p:spPr>
          <a:xfrm>
            <a:off x="5430786" y="993135"/>
            <a:ext cx="1145591" cy="1160843"/>
          </a:xfrm>
          <a:custGeom>
            <a:avLst/>
            <a:gdLst/>
            <a:ahLst/>
            <a:cxnLst/>
            <a:rect l="l" t="t" r="r" b="b"/>
            <a:pathLst>
              <a:path w="16449" h="16668" extrusionOk="0">
                <a:moveTo>
                  <a:pt x="12288" y="1995"/>
                </a:moveTo>
                <a:lnTo>
                  <a:pt x="12093" y="2117"/>
                </a:lnTo>
                <a:lnTo>
                  <a:pt x="11923" y="2239"/>
                </a:lnTo>
                <a:lnTo>
                  <a:pt x="11655" y="2531"/>
                </a:lnTo>
                <a:lnTo>
                  <a:pt x="11461" y="2433"/>
                </a:lnTo>
                <a:lnTo>
                  <a:pt x="11874" y="2214"/>
                </a:lnTo>
                <a:lnTo>
                  <a:pt x="12288" y="1995"/>
                </a:lnTo>
                <a:close/>
                <a:moveTo>
                  <a:pt x="13261" y="2239"/>
                </a:moveTo>
                <a:lnTo>
                  <a:pt x="13359" y="2263"/>
                </a:lnTo>
                <a:lnTo>
                  <a:pt x="13456" y="2287"/>
                </a:lnTo>
                <a:lnTo>
                  <a:pt x="13529" y="2336"/>
                </a:lnTo>
                <a:lnTo>
                  <a:pt x="13578" y="2433"/>
                </a:lnTo>
                <a:lnTo>
                  <a:pt x="13626" y="2531"/>
                </a:lnTo>
                <a:lnTo>
                  <a:pt x="13675" y="2725"/>
                </a:lnTo>
                <a:lnTo>
                  <a:pt x="13651" y="2896"/>
                </a:lnTo>
                <a:lnTo>
                  <a:pt x="13626" y="3090"/>
                </a:lnTo>
                <a:lnTo>
                  <a:pt x="13578" y="3285"/>
                </a:lnTo>
                <a:lnTo>
                  <a:pt x="13480" y="3480"/>
                </a:lnTo>
                <a:lnTo>
                  <a:pt x="13383" y="3650"/>
                </a:lnTo>
                <a:lnTo>
                  <a:pt x="13188" y="4015"/>
                </a:lnTo>
                <a:lnTo>
                  <a:pt x="12969" y="3674"/>
                </a:lnTo>
                <a:lnTo>
                  <a:pt x="12702" y="3358"/>
                </a:lnTo>
                <a:lnTo>
                  <a:pt x="12410" y="3066"/>
                </a:lnTo>
                <a:lnTo>
                  <a:pt x="12093" y="2823"/>
                </a:lnTo>
                <a:lnTo>
                  <a:pt x="12288" y="2677"/>
                </a:lnTo>
                <a:lnTo>
                  <a:pt x="12483" y="2531"/>
                </a:lnTo>
                <a:lnTo>
                  <a:pt x="12726" y="2385"/>
                </a:lnTo>
                <a:lnTo>
                  <a:pt x="12945" y="2287"/>
                </a:lnTo>
                <a:lnTo>
                  <a:pt x="13164" y="2239"/>
                </a:lnTo>
                <a:close/>
                <a:moveTo>
                  <a:pt x="7981" y="3699"/>
                </a:moveTo>
                <a:lnTo>
                  <a:pt x="7981" y="3723"/>
                </a:lnTo>
                <a:lnTo>
                  <a:pt x="7932" y="3723"/>
                </a:lnTo>
                <a:lnTo>
                  <a:pt x="7908" y="3747"/>
                </a:lnTo>
                <a:lnTo>
                  <a:pt x="7835" y="3796"/>
                </a:lnTo>
                <a:lnTo>
                  <a:pt x="7786" y="3845"/>
                </a:lnTo>
                <a:lnTo>
                  <a:pt x="7738" y="3918"/>
                </a:lnTo>
                <a:lnTo>
                  <a:pt x="7689" y="3991"/>
                </a:lnTo>
                <a:lnTo>
                  <a:pt x="7689" y="4064"/>
                </a:lnTo>
                <a:lnTo>
                  <a:pt x="7689" y="4088"/>
                </a:lnTo>
                <a:lnTo>
                  <a:pt x="7689" y="4112"/>
                </a:lnTo>
                <a:lnTo>
                  <a:pt x="7689" y="4137"/>
                </a:lnTo>
                <a:lnTo>
                  <a:pt x="7689" y="4161"/>
                </a:lnTo>
                <a:lnTo>
                  <a:pt x="7689" y="4307"/>
                </a:lnTo>
                <a:lnTo>
                  <a:pt x="7738" y="4453"/>
                </a:lnTo>
                <a:lnTo>
                  <a:pt x="7786" y="4526"/>
                </a:lnTo>
                <a:lnTo>
                  <a:pt x="7859" y="4574"/>
                </a:lnTo>
                <a:lnTo>
                  <a:pt x="8030" y="4672"/>
                </a:lnTo>
                <a:lnTo>
                  <a:pt x="8176" y="4720"/>
                </a:lnTo>
                <a:lnTo>
                  <a:pt x="8297" y="4720"/>
                </a:lnTo>
                <a:lnTo>
                  <a:pt x="8395" y="4696"/>
                </a:lnTo>
                <a:lnTo>
                  <a:pt x="8492" y="4672"/>
                </a:lnTo>
                <a:lnTo>
                  <a:pt x="8589" y="4599"/>
                </a:lnTo>
                <a:lnTo>
                  <a:pt x="8662" y="4526"/>
                </a:lnTo>
                <a:lnTo>
                  <a:pt x="8711" y="4429"/>
                </a:lnTo>
                <a:lnTo>
                  <a:pt x="8711" y="4307"/>
                </a:lnTo>
                <a:lnTo>
                  <a:pt x="8711" y="4185"/>
                </a:lnTo>
                <a:lnTo>
                  <a:pt x="8662" y="4064"/>
                </a:lnTo>
                <a:lnTo>
                  <a:pt x="8614" y="3942"/>
                </a:lnTo>
                <a:lnTo>
                  <a:pt x="8541" y="3845"/>
                </a:lnTo>
                <a:lnTo>
                  <a:pt x="8468" y="3772"/>
                </a:lnTo>
                <a:lnTo>
                  <a:pt x="8370" y="3723"/>
                </a:lnTo>
                <a:lnTo>
                  <a:pt x="8273" y="3699"/>
                </a:lnTo>
                <a:close/>
                <a:moveTo>
                  <a:pt x="9830" y="3966"/>
                </a:moveTo>
                <a:lnTo>
                  <a:pt x="9709" y="3991"/>
                </a:lnTo>
                <a:lnTo>
                  <a:pt x="9611" y="4064"/>
                </a:lnTo>
                <a:lnTo>
                  <a:pt x="9538" y="4161"/>
                </a:lnTo>
                <a:lnTo>
                  <a:pt x="9514" y="4258"/>
                </a:lnTo>
                <a:lnTo>
                  <a:pt x="9490" y="4356"/>
                </a:lnTo>
                <a:lnTo>
                  <a:pt x="9514" y="4453"/>
                </a:lnTo>
                <a:lnTo>
                  <a:pt x="9563" y="4574"/>
                </a:lnTo>
                <a:lnTo>
                  <a:pt x="9636" y="4647"/>
                </a:lnTo>
                <a:lnTo>
                  <a:pt x="9757" y="4720"/>
                </a:lnTo>
                <a:lnTo>
                  <a:pt x="9879" y="4745"/>
                </a:lnTo>
                <a:lnTo>
                  <a:pt x="10025" y="4696"/>
                </a:lnTo>
                <a:lnTo>
                  <a:pt x="10098" y="4672"/>
                </a:lnTo>
                <a:lnTo>
                  <a:pt x="10147" y="4623"/>
                </a:lnTo>
                <a:lnTo>
                  <a:pt x="10244" y="4502"/>
                </a:lnTo>
                <a:lnTo>
                  <a:pt x="10268" y="4429"/>
                </a:lnTo>
                <a:lnTo>
                  <a:pt x="10268" y="4356"/>
                </a:lnTo>
                <a:lnTo>
                  <a:pt x="10244" y="4234"/>
                </a:lnTo>
                <a:lnTo>
                  <a:pt x="10220" y="4161"/>
                </a:lnTo>
                <a:lnTo>
                  <a:pt x="10147" y="4064"/>
                </a:lnTo>
                <a:lnTo>
                  <a:pt x="10074" y="4015"/>
                </a:lnTo>
                <a:lnTo>
                  <a:pt x="9952" y="3966"/>
                </a:lnTo>
                <a:close/>
                <a:moveTo>
                  <a:pt x="9125" y="5572"/>
                </a:moveTo>
                <a:lnTo>
                  <a:pt x="9003" y="5596"/>
                </a:lnTo>
                <a:lnTo>
                  <a:pt x="8881" y="5669"/>
                </a:lnTo>
                <a:lnTo>
                  <a:pt x="8808" y="5791"/>
                </a:lnTo>
                <a:lnTo>
                  <a:pt x="8784" y="5913"/>
                </a:lnTo>
                <a:lnTo>
                  <a:pt x="8808" y="6034"/>
                </a:lnTo>
                <a:lnTo>
                  <a:pt x="8881" y="6156"/>
                </a:lnTo>
                <a:lnTo>
                  <a:pt x="9003" y="6229"/>
                </a:lnTo>
                <a:lnTo>
                  <a:pt x="9125" y="6253"/>
                </a:lnTo>
                <a:lnTo>
                  <a:pt x="9246" y="6229"/>
                </a:lnTo>
                <a:lnTo>
                  <a:pt x="9368" y="6156"/>
                </a:lnTo>
                <a:lnTo>
                  <a:pt x="9441" y="6034"/>
                </a:lnTo>
                <a:lnTo>
                  <a:pt x="9465" y="5913"/>
                </a:lnTo>
                <a:lnTo>
                  <a:pt x="9441" y="5791"/>
                </a:lnTo>
                <a:lnTo>
                  <a:pt x="9368" y="5669"/>
                </a:lnTo>
                <a:lnTo>
                  <a:pt x="9246" y="5596"/>
                </a:lnTo>
                <a:lnTo>
                  <a:pt x="9125" y="5572"/>
                </a:lnTo>
                <a:close/>
                <a:moveTo>
                  <a:pt x="5013" y="9441"/>
                </a:moveTo>
                <a:lnTo>
                  <a:pt x="4842" y="9538"/>
                </a:lnTo>
                <a:lnTo>
                  <a:pt x="4672" y="9684"/>
                </a:lnTo>
                <a:lnTo>
                  <a:pt x="4502" y="9855"/>
                </a:lnTo>
                <a:lnTo>
                  <a:pt x="4356" y="10025"/>
                </a:lnTo>
                <a:lnTo>
                  <a:pt x="4112" y="10414"/>
                </a:lnTo>
                <a:lnTo>
                  <a:pt x="3918" y="10779"/>
                </a:lnTo>
                <a:lnTo>
                  <a:pt x="3723" y="11144"/>
                </a:lnTo>
                <a:lnTo>
                  <a:pt x="3650" y="11363"/>
                </a:lnTo>
                <a:lnTo>
                  <a:pt x="3553" y="11582"/>
                </a:lnTo>
                <a:lnTo>
                  <a:pt x="3504" y="11826"/>
                </a:lnTo>
                <a:lnTo>
                  <a:pt x="3480" y="12045"/>
                </a:lnTo>
                <a:lnTo>
                  <a:pt x="3480" y="12239"/>
                </a:lnTo>
                <a:lnTo>
                  <a:pt x="3528" y="12337"/>
                </a:lnTo>
                <a:lnTo>
                  <a:pt x="3577" y="12410"/>
                </a:lnTo>
                <a:lnTo>
                  <a:pt x="3601" y="12434"/>
                </a:lnTo>
                <a:lnTo>
                  <a:pt x="3626" y="12458"/>
                </a:lnTo>
                <a:lnTo>
                  <a:pt x="3650" y="12434"/>
                </a:lnTo>
                <a:lnTo>
                  <a:pt x="3674" y="12410"/>
                </a:lnTo>
                <a:lnTo>
                  <a:pt x="3747" y="12288"/>
                </a:lnTo>
                <a:lnTo>
                  <a:pt x="3772" y="12166"/>
                </a:lnTo>
                <a:lnTo>
                  <a:pt x="3820" y="11874"/>
                </a:lnTo>
                <a:lnTo>
                  <a:pt x="3869" y="11631"/>
                </a:lnTo>
                <a:lnTo>
                  <a:pt x="3966" y="11388"/>
                </a:lnTo>
                <a:lnTo>
                  <a:pt x="4137" y="10925"/>
                </a:lnTo>
                <a:lnTo>
                  <a:pt x="4331" y="10536"/>
                </a:lnTo>
                <a:lnTo>
                  <a:pt x="4575" y="10171"/>
                </a:lnTo>
                <a:lnTo>
                  <a:pt x="4818" y="9830"/>
                </a:lnTo>
                <a:lnTo>
                  <a:pt x="5061" y="9490"/>
                </a:lnTo>
                <a:lnTo>
                  <a:pt x="5061" y="9465"/>
                </a:lnTo>
                <a:lnTo>
                  <a:pt x="5061" y="9441"/>
                </a:lnTo>
                <a:close/>
                <a:moveTo>
                  <a:pt x="9003" y="2287"/>
                </a:moveTo>
                <a:lnTo>
                  <a:pt x="9319" y="2312"/>
                </a:lnTo>
                <a:lnTo>
                  <a:pt x="9611" y="2360"/>
                </a:lnTo>
                <a:lnTo>
                  <a:pt x="9928" y="2409"/>
                </a:lnTo>
                <a:lnTo>
                  <a:pt x="10220" y="2482"/>
                </a:lnTo>
                <a:lnTo>
                  <a:pt x="10512" y="2579"/>
                </a:lnTo>
                <a:lnTo>
                  <a:pt x="10804" y="2677"/>
                </a:lnTo>
                <a:lnTo>
                  <a:pt x="11071" y="2798"/>
                </a:lnTo>
                <a:lnTo>
                  <a:pt x="11339" y="2944"/>
                </a:lnTo>
                <a:lnTo>
                  <a:pt x="11582" y="3066"/>
                </a:lnTo>
                <a:lnTo>
                  <a:pt x="11826" y="3236"/>
                </a:lnTo>
                <a:lnTo>
                  <a:pt x="12020" y="3382"/>
                </a:lnTo>
                <a:lnTo>
                  <a:pt x="12215" y="3577"/>
                </a:lnTo>
                <a:lnTo>
                  <a:pt x="12580" y="3966"/>
                </a:lnTo>
                <a:lnTo>
                  <a:pt x="12921" y="4380"/>
                </a:lnTo>
                <a:lnTo>
                  <a:pt x="12410" y="5012"/>
                </a:lnTo>
                <a:lnTo>
                  <a:pt x="11874" y="5596"/>
                </a:lnTo>
                <a:lnTo>
                  <a:pt x="11339" y="6180"/>
                </a:lnTo>
                <a:lnTo>
                  <a:pt x="10804" y="6764"/>
                </a:lnTo>
                <a:lnTo>
                  <a:pt x="9684" y="7908"/>
                </a:lnTo>
                <a:lnTo>
                  <a:pt x="9149" y="8492"/>
                </a:lnTo>
                <a:lnTo>
                  <a:pt x="8614" y="9076"/>
                </a:lnTo>
                <a:lnTo>
                  <a:pt x="6667" y="11217"/>
                </a:lnTo>
                <a:lnTo>
                  <a:pt x="6302" y="11631"/>
                </a:lnTo>
                <a:lnTo>
                  <a:pt x="5889" y="12045"/>
                </a:lnTo>
                <a:lnTo>
                  <a:pt x="5499" y="12410"/>
                </a:lnTo>
                <a:lnTo>
                  <a:pt x="5061" y="12774"/>
                </a:lnTo>
                <a:lnTo>
                  <a:pt x="5061" y="12774"/>
                </a:lnTo>
                <a:lnTo>
                  <a:pt x="5110" y="12677"/>
                </a:lnTo>
                <a:lnTo>
                  <a:pt x="5329" y="12166"/>
                </a:lnTo>
                <a:lnTo>
                  <a:pt x="5572" y="11631"/>
                </a:lnTo>
                <a:lnTo>
                  <a:pt x="5597" y="11582"/>
                </a:lnTo>
                <a:lnTo>
                  <a:pt x="5548" y="11558"/>
                </a:lnTo>
                <a:lnTo>
                  <a:pt x="5499" y="11534"/>
                </a:lnTo>
                <a:lnTo>
                  <a:pt x="5475" y="11582"/>
                </a:lnTo>
                <a:lnTo>
                  <a:pt x="5183" y="11996"/>
                </a:lnTo>
                <a:lnTo>
                  <a:pt x="4915" y="12434"/>
                </a:lnTo>
                <a:lnTo>
                  <a:pt x="4745" y="12750"/>
                </a:lnTo>
                <a:lnTo>
                  <a:pt x="4648" y="12920"/>
                </a:lnTo>
                <a:lnTo>
                  <a:pt x="4599" y="13091"/>
                </a:lnTo>
                <a:lnTo>
                  <a:pt x="4477" y="13188"/>
                </a:lnTo>
                <a:lnTo>
                  <a:pt x="4404" y="13115"/>
                </a:lnTo>
                <a:lnTo>
                  <a:pt x="4258" y="13042"/>
                </a:lnTo>
                <a:lnTo>
                  <a:pt x="4331" y="12750"/>
                </a:lnTo>
                <a:lnTo>
                  <a:pt x="4404" y="12507"/>
                </a:lnTo>
                <a:lnTo>
                  <a:pt x="4526" y="12264"/>
                </a:lnTo>
                <a:lnTo>
                  <a:pt x="4769" y="11801"/>
                </a:lnTo>
                <a:lnTo>
                  <a:pt x="5232" y="11071"/>
                </a:lnTo>
                <a:lnTo>
                  <a:pt x="5694" y="10366"/>
                </a:lnTo>
                <a:lnTo>
                  <a:pt x="5718" y="10341"/>
                </a:lnTo>
                <a:lnTo>
                  <a:pt x="5694" y="10317"/>
                </a:lnTo>
                <a:lnTo>
                  <a:pt x="5670" y="10293"/>
                </a:lnTo>
                <a:lnTo>
                  <a:pt x="5645" y="10317"/>
                </a:lnTo>
                <a:lnTo>
                  <a:pt x="5037" y="11047"/>
                </a:lnTo>
                <a:lnTo>
                  <a:pt x="4745" y="11412"/>
                </a:lnTo>
                <a:lnTo>
                  <a:pt x="4477" y="11801"/>
                </a:lnTo>
                <a:lnTo>
                  <a:pt x="4331" y="12020"/>
                </a:lnTo>
                <a:lnTo>
                  <a:pt x="4185" y="12288"/>
                </a:lnTo>
                <a:lnTo>
                  <a:pt x="4064" y="12556"/>
                </a:lnTo>
                <a:lnTo>
                  <a:pt x="3966" y="12847"/>
                </a:lnTo>
                <a:lnTo>
                  <a:pt x="3674" y="12604"/>
                </a:lnTo>
                <a:lnTo>
                  <a:pt x="3407" y="12312"/>
                </a:lnTo>
                <a:lnTo>
                  <a:pt x="3188" y="11996"/>
                </a:lnTo>
                <a:lnTo>
                  <a:pt x="2969" y="11655"/>
                </a:lnTo>
                <a:lnTo>
                  <a:pt x="3066" y="11436"/>
                </a:lnTo>
                <a:lnTo>
                  <a:pt x="3139" y="11193"/>
                </a:lnTo>
                <a:lnTo>
                  <a:pt x="3236" y="10950"/>
                </a:lnTo>
                <a:lnTo>
                  <a:pt x="3358" y="10706"/>
                </a:lnTo>
                <a:lnTo>
                  <a:pt x="3626" y="10220"/>
                </a:lnTo>
                <a:lnTo>
                  <a:pt x="3869" y="9782"/>
                </a:lnTo>
                <a:lnTo>
                  <a:pt x="4161" y="9368"/>
                </a:lnTo>
                <a:lnTo>
                  <a:pt x="4453" y="8954"/>
                </a:lnTo>
                <a:lnTo>
                  <a:pt x="4769" y="8565"/>
                </a:lnTo>
                <a:lnTo>
                  <a:pt x="4794" y="8541"/>
                </a:lnTo>
                <a:lnTo>
                  <a:pt x="4769" y="8516"/>
                </a:lnTo>
                <a:lnTo>
                  <a:pt x="4745" y="8492"/>
                </a:lnTo>
                <a:lnTo>
                  <a:pt x="4721" y="8492"/>
                </a:lnTo>
                <a:lnTo>
                  <a:pt x="4331" y="8808"/>
                </a:lnTo>
                <a:lnTo>
                  <a:pt x="3991" y="9149"/>
                </a:lnTo>
                <a:lnTo>
                  <a:pt x="3699" y="9514"/>
                </a:lnTo>
                <a:lnTo>
                  <a:pt x="3407" y="9928"/>
                </a:lnTo>
                <a:lnTo>
                  <a:pt x="3236" y="10195"/>
                </a:lnTo>
                <a:lnTo>
                  <a:pt x="3042" y="10512"/>
                </a:lnTo>
                <a:lnTo>
                  <a:pt x="2871" y="10852"/>
                </a:lnTo>
                <a:lnTo>
                  <a:pt x="2798" y="11047"/>
                </a:lnTo>
                <a:lnTo>
                  <a:pt x="2750" y="11217"/>
                </a:lnTo>
                <a:lnTo>
                  <a:pt x="2579" y="10852"/>
                </a:lnTo>
                <a:lnTo>
                  <a:pt x="2458" y="10487"/>
                </a:lnTo>
                <a:lnTo>
                  <a:pt x="2579" y="10341"/>
                </a:lnTo>
                <a:lnTo>
                  <a:pt x="2652" y="10195"/>
                </a:lnTo>
                <a:lnTo>
                  <a:pt x="2798" y="9830"/>
                </a:lnTo>
                <a:lnTo>
                  <a:pt x="3236" y="8954"/>
                </a:lnTo>
                <a:lnTo>
                  <a:pt x="3455" y="8565"/>
                </a:lnTo>
                <a:lnTo>
                  <a:pt x="3699" y="8200"/>
                </a:lnTo>
                <a:lnTo>
                  <a:pt x="3966" y="7835"/>
                </a:lnTo>
                <a:lnTo>
                  <a:pt x="4185" y="7446"/>
                </a:lnTo>
                <a:lnTo>
                  <a:pt x="4210" y="7421"/>
                </a:lnTo>
                <a:lnTo>
                  <a:pt x="4185" y="7397"/>
                </a:lnTo>
                <a:lnTo>
                  <a:pt x="4161" y="7373"/>
                </a:lnTo>
                <a:lnTo>
                  <a:pt x="4137" y="7397"/>
                </a:lnTo>
                <a:lnTo>
                  <a:pt x="3966" y="7494"/>
                </a:lnTo>
                <a:lnTo>
                  <a:pt x="3820" y="7640"/>
                </a:lnTo>
                <a:lnTo>
                  <a:pt x="3674" y="7786"/>
                </a:lnTo>
                <a:lnTo>
                  <a:pt x="3528" y="7957"/>
                </a:lnTo>
                <a:lnTo>
                  <a:pt x="3285" y="8346"/>
                </a:lnTo>
                <a:lnTo>
                  <a:pt x="3066" y="8687"/>
                </a:lnTo>
                <a:lnTo>
                  <a:pt x="2798" y="9198"/>
                </a:lnTo>
                <a:lnTo>
                  <a:pt x="2555" y="9709"/>
                </a:lnTo>
                <a:lnTo>
                  <a:pt x="2458" y="9928"/>
                </a:lnTo>
                <a:lnTo>
                  <a:pt x="2360" y="10171"/>
                </a:lnTo>
                <a:lnTo>
                  <a:pt x="2239" y="9757"/>
                </a:lnTo>
                <a:lnTo>
                  <a:pt x="2166" y="9368"/>
                </a:lnTo>
                <a:lnTo>
                  <a:pt x="2239" y="9173"/>
                </a:lnTo>
                <a:lnTo>
                  <a:pt x="2385" y="8833"/>
                </a:lnTo>
                <a:lnTo>
                  <a:pt x="2555" y="8492"/>
                </a:lnTo>
                <a:lnTo>
                  <a:pt x="2725" y="8176"/>
                </a:lnTo>
                <a:lnTo>
                  <a:pt x="2920" y="7859"/>
                </a:lnTo>
                <a:lnTo>
                  <a:pt x="3309" y="7300"/>
                </a:lnTo>
                <a:lnTo>
                  <a:pt x="3528" y="7056"/>
                </a:lnTo>
                <a:lnTo>
                  <a:pt x="3747" y="6789"/>
                </a:lnTo>
                <a:lnTo>
                  <a:pt x="3893" y="6667"/>
                </a:lnTo>
                <a:lnTo>
                  <a:pt x="4088" y="6545"/>
                </a:lnTo>
                <a:lnTo>
                  <a:pt x="4234" y="6399"/>
                </a:lnTo>
                <a:lnTo>
                  <a:pt x="4380" y="6253"/>
                </a:lnTo>
                <a:lnTo>
                  <a:pt x="4356" y="6229"/>
                </a:lnTo>
                <a:lnTo>
                  <a:pt x="4283" y="6205"/>
                </a:lnTo>
                <a:lnTo>
                  <a:pt x="4185" y="6180"/>
                </a:lnTo>
                <a:lnTo>
                  <a:pt x="4064" y="6229"/>
                </a:lnTo>
                <a:lnTo>
                  <a:pt x="3942" y="6278"/>
                </a:lnTo>
                <a:lnTo>
                  <a:pt x="3820" y="6375"/>
                </a:lnTo>
                <a:lnTo>
                  <a:pt x="3699" y="6472"/>
                </a:lnTo>
                <a:lnTo>
                  <a:pt x="3455" y="6716"/>
                </a:lnTo>
                <a:lnTo>
                  <a:pt x="3236" y="6983"/>
                </a:lnTo>
                <a:lnTo>
                  <a:pt x="3017" y="7251"/>
                </a:lnTo>
                <a:lnTo>
                  <a:pt x="2750" y="7640"/>
                </a:lnTo>
                <a:lnTo>
                  <a:pt x="2579" y="7908"/>
                </a:lnTo>
                <a:lnTo>
                  <a:pt x="2409" y="8176"/>
                </a:lnTo>
                <a:lnTo>
                  <a:pt x="2239" y="8468"/>
                </a:lnTo>
                <a:lnTo>
                  <a:pt x="2093" y="8784"/>
                </a:lnTo>
                <a:lnTo>
                  <a:pt x="2093" y="8565"/>
                </a:lnTo>
                <a:lnTo>
                  <a:pt x="2093" y="8224"/>
                </a:lnTo>
                <a:lnTo>
                  <a:pt x="2239" y="7835"/>
                </a:lnTo>
                <a:lnTo>
                  <a:pt x="2385" y="7567"/>
                </a:lnTo>
                <a:lnTo>
                  <a:pt x="2506" y="7324"/>
                </a:lnTo>
                <a:lnTo>
                  <a:pt x="2823" y="6837"/>
                </a:lnTo>
                <a:lnTo>
                  <a:pt x="3139" y="6375"/>
                </a:lnTo>
                <a:lnTo>
                  <a:pt x="3309" y="6156"/>
                </a:lnTo>
                <a:lnTo>
                  <a:pt x="3504" y="5961"/>
                </a:lnTo>
                <a:lnTo>
                  <a:pt x="3723" y="5742"/>
                </a:lnTo>
                <a:lnTo>
                  <a:pt x="3942" y="5572"/>
                </a:lnTo>
                <a:lnTo>
                  <a:pt x="4161" y="5402"/>
                </a:lnTo>
                <a:lnTo>
                  <a:pt x="4404" y="5256"/>
                </a:lnTo>
                <a:lnTo>
                  <a:pt x="4429" y="5207"/>
                </a:lnTo>
                <a:lnTo>
                  <a:pt x="4429" y="5158"/>
                </a:lnTo>
                <a:lnTo>
                  <a:pt x="4380" y="5110"/>
                </a:lnTo>
                <a:lnTo>
                  <a:pt x="4331" y="5110"/>
                </a:lnTo>
                <a:lnTo>
                  <a:pt x="4088" y="5207"/>
                </a:lnTo>
                <a:lnTo>
                  <a:pt x="3845" y="5353"/>
                </a:lnTo>
                <a:lnTo>
                  <a:pt x="3626" y="5499"/>
                </a:lnTo>
                <a:lnTo>
                  <a:pt x="3431" y="5645"/>
                </a:lnTo>
                <a:lnTo>
                  <a:pt x="3236" y="5840"/>
                </a:lnTo>
                <a:lnTo>
                  <a:pt x="3042" y="6034"/>
                </a:lnTo>
                <a:lnTo>
                  <a:pt x="2701" y="6424"/>
                </a:lnTo>
                <a:lnTo>
                  <a:pt x="2409" y="6837"/>
                </a:lnTo>
                <a:lnTo>
                  <a:pt x="2166" y="7251"/>
                </a:lnTo>
                <a:lnTo>
                  <a:pt x="2239" y="6910"/>
                </a:lnTo>
                <a:lnTo>
                  <a:pt x="2312" y="6570"/>
                </a:lnTo>
                <a:lnTo>
                  <a:pt x="2409" y="6229"/>
                </a:lnTo>
                <a:lnTo>
                  <a:pt x="2531" y="5888"/>
                </a:lnTo>
                <a:lnTo>
                  <a:pt x="2774" y="5621"/>
                </a:lnTo>
                <a:lnTo>
                  <a:pt x="3042" y="5402"/>
                </a:lnTo>
                <a:lnTo>
                  <a:pt x="3626" y="4964"/>
                </a:lnTo>
                <a:lnTo>
                  <a:pt x="3650" y="4915"/>
                </a:lnTo>
                <a:lnTo>
                  <a:pt x="3650" y="4866"/>
                </a:lnTo>
                <a:lnTo>
                  <a:pt x="3626" y="4818"/>
                </a:lnTo>
                <a:lnTo>
                  <a:pt x="3407" y="4818"/>
                </a:lnTo>
                <a:lnTo>
                  <a:pt x="3261" y="4866"/>
                </a:lnTo>
                <a:lnTo>
                  <a:pt x="3090" y="4939"/>
                </a:lnTo>
                <a:lnTo>
                  <a:pt x="2944" y="5012"/>
                </a:lnTo>
                <a:lnTo>
                  <a:pt x="3236" y="4574"/>
                </a:lnTo>
                <a:lnTo>
                  <a:pt x="3577" y="4161"/>
                </a:lnTo>
                <a:lnTo>
                  <a:pt x="3747" y="3966"/>
                </a:lnTo>
                <a:lnTo>
                  <a:pt x="3942" y="3796"/>
                </a:lnTo>
                <a:lnTo>
                  <a:pt x="4137" y="3626"/>
                </a:lnTo>
                <a:lnTo>
                  <a:pt x="4356" y="3480"/>
                </a:lnTo>
                <a:lnTo>
                  <a:pt x="4623" y="3309"/>
                </a:lnTo>
                <a:lnTo>
                  <a:pt x="4867" y="3163"/>
                </a:lnTo>
                <a:lnTo>
                  <a:pt x="5426" y="2896"/>
                </a:lnTo>
                <a:lnTo>
                  <a:pt x="5986" y="2677"/>
                </a:lnTo>
                <a:lnTo>
                  <a:pt x="6594" y="2506"/>
                </a:lnTo>
                <a:lnTo>
                  <a:pt x="7178" y="2385"/>
                </a:lnTo>
                <a:lnTo>
                  <a:pt x="7786" y="2312"/>
                </a:lnTo>
                <a:lnTo>
                  <a:pt x="8419" y="2287"/>
                </a:lnTo>
                <a:close/>
                <a:moveTo>
                  <a:pt x="2506" y="11947"/>
                </a:moveTo>
                <a:lnTo>
                  <a:pt x="2798" y="12410"/>
                </a:lnTo>
                <a:lnTo>
                  <a:pt x="2969" y="12628"/>
                </a:lnTo>
                <a:lnTo>
                  <a:pt x="3139" y="12823"/>
                </a:lnTo>
                <a:lnTo>
                  <a:pt x="3334" y="12993"/>
                </a:lnTo>
                <a:lnTo>
                  <a:pt x="3528" y="13188"/>
                </a:lnTo>
                <a:lnTo>
                  <a:pt x="3723" y="13334"/>
                </a:lnTo>
                <a:lnTo>
                  <a:pt x="3918" y="13480"/>
                </a:lnTo>
                <a:lnTo>
                  <a:pt x="3528" y="13675"/>
                </a:lnTo>
                <a:lnTo>
                  <a:pt x="3309" y="13748"/>
                </a:lnTo>
                <a:lnTo>
                  <a:pt x="3090" y="13821"/>
                </a:lnTo>
                <a:lnTo>
                  <a:pt x="2871" y="13845"/>
                </a:lnTo>
                <a:lnTo>
                  <a:pt x="2677" y="13845"/>
                </a:lnTo>
                <a:lnTo>
                  <a:pt x="2506" y="13796"/>
                </a:lnTo>
                <a:lnTo>
                  <a:pt x="2409" y="13772"/>
                </a:lnTo>
                <a:lnTo>
                  <a:pt x="2336" y="13723"/>
                </a:lnTo>
                <a:lnTo>
                  <a:pt x="2239" y="13626"/>
                </a:lnTo>
                <a:lnTo>
                  <a:pt x="2190" y="13553"/>
                </a:lnTo>
                <a:lnTo>
                  <a:pt x="2141" y="13456"/>
                </a:lnTo>
                <a:lnTo>
                  <a:pt x="2117" y="13358"/>
                </a:lnTo>
                <a:lnTo>
                  <a:pt x="2117" y="13139"/>
                </a:lnTo>
                <a:lnTo>
                  <a:pt x="2166" y="12896"/>
                </a:lnTo>
                <a:lnTo>
                  <a:pt x="2239" y="12653"/>
                </a:lnTo>
                <a:lnTo>
                  <a:pt x="2336" y="12410"/>
                </a:lnTo>
                <a:lnTo>
                  <a:pt x="2506" y="11947"/>
                </a:lnTo>
                <a:close/>
                <a:moveTo>
                  <a:pt x="14064" y="6570"/>
                </a:moveTo>
                <a:lnTo>
                  <a:pt x="14113" y="6740"/>
                </a:lnTo>
                <a:lnTo>
                  <a:pt x="14162" y="6910"/>
                </a:lnTo>
                <a:lnTo>
                  <a:pt x="14210" y="7105"/>
                </a:lnTo>
                <a:lnTo>
                  <a:pt x="14235" y="7324"/>
                </a:lnTo>
                <a:lnTo>
                  <a:pt x="14235" y="7713"/>
                </a:lnTo>
                <a:lnTo>
                  <a:pt x="14235" y="8078"/>
                </a:lnTo>
                <a:lnTo>
                  <a:pt x="14235" y="8541"/>
                </a:lnTo>
                <a:lnTo>
                  <a:pt x="14210" y="9003"/>
                </a:lnTo>
                <a:lnTo>
                  <a:pt x="14162" y="9465"/>
                </a:lnTo>
                <a:lnTo>
                  <a:pt x="14064" y="9928"/>
                </a:lnTo>
                <a:lnTo>
                  <a:pt x="13943" y="10341"/>
                </a:lnTo>
                <a:lnTo>
                  <a:pt x="13797" y="10731"/>
                </a:lnTo>
                <a:lnTo>
                  <a:pt x="13602" y="11120"/>
                </a:lnTo>
                <a:lnTo>
                  <a:pt x="13383" y="11485"/>
                </a:lnTo>
                <a:lnTo>
                  <a:pt x="13140" y="11850"/>
                </a:lnTo>
                <a:lnTo>
                  <a:pt x="12848" y="12166"/>
                </a:lnTo>
                <a:lnTo>
                  <a:pt x="12556" y="12483"/>
                </a:lnTo>
                <a:lnTo>
                  <a:pt x="12239" y="12799"/>
                </a:lnTo>
                <a:lnTo>
                  <a:pt x="12191" y="12726"/>
                </a:lnTo>
                <a:lnTo>
                  <a:pt x="12142" y="12701"/>
                </a:lnTo>
                <a:lnTo>
                  <a:pt x="12020" y="12628"/>
                </a:lnTo>
                <a:lnTo>
                  <a:pt x="11972" y="12628"/>
                </a:lnTo>
                <a:lnTo>
                  <a:pt x="11947" y="12653"/>
                </a:lnTo>
                <a:lnTo>
                  <a:pt x="11947" y="12677"/>
                </a:lnTo>
                <a:lnTo>
                  <a:pt x="11947" y="12726"/>
                </a:lnTo>
                <a:lnTo>
                  <a:pt x="11996" y="12774"/>
                </a:lnTo>
                <a:lnTo>
                  <a:pt x="12020" y="12823"/>
                </a:lnTo>
                <a:lnTo>
                  <a:pt x="12045" y="12969"/>
                </a:lnTo>
                <a:lnTo>
                  <a:pt x="11680" y="13237"/>
                </a:lnTo>
                <a:lnTo>
                  <a:pt x="11582" y="13018"/>
                </a:lnTo>
                <a:lnTo>
                  <a:pt x="11558" y="12896"/>
                </a:lnTo>
                <a:lnTo>
                  <a:pt x="11534" y="12774"/>
                </a:lnTo>
                <a:lnTo>
                  <a:pt x="11509" y="12726"/>
                </a:lnTo>
                <a:lnTo>
                  <a:pt x="11461" y="12701"/>
                </a:lnTo>
                <a:lnTo>
                  <a:pt x="11412" y="12726"/>
                </a:lnTo>
                <a:lnTo>
                  <a:pt x="11388" y="12774"/>
                </a:lnTo>
                <a:lnTo>
                  <a:pt x="11363" y="13115"/>
                </a:lnTo>
                <a:lnTo>
                  <a:pt x="11363" y="13285"/>
                </a:lnTo>
                <a:lnTo>
                  <a:pt x="11388" y="13431"/>
                </a:lnTo>
                <a:lnTo>
                  <a:pt x="11266" y="13529"/>
                </a:lnTo>
                <a:lnTo>
                  <a:pt x="11096" y="13626"/>
                </a:lnTo>
                <a:lnTo>
                  <a:pt x="11023" y="13310"/>
                </a:lnTo>
                <a:lnTo>
                  <a:pt x="10925" y="12993"/>
                </a:lnTo>
                <a:lnTo>
                  <a:pt x="10877" y="12969"/>
                </a:lnTo>
                <a:lnTo>
                  <a:pt x="10828" y="12993"/>
                </a:lnTo>
                <a:lnTo>
                  <a:pt x="10779" y="13188"/>
                </a:lnTo>
                <a:lnTo>
                  <a:pt x="10779" y="13383"/>
                </a:lnTo>
                <a:lnTo>
                  <a:pt x="10804" y="13577"/>
                </a:lnTo>
                <a:lnTo>
                  <a:pt x="10852" y="13772"/>
                </a:lnTo>
                <a:lnTo>
                  <a:pt x="10487" y="13918"/>
                </a:lnTo>
                <a:lnTo>
                  <a:pt x="10487" y="13821"/>
                </a:lnTo>
                <a:lnTo>
                  <a:pt x="10463" y="13480"/>
                </a:lnTo>
                <a:lnTo>
                  <a:pt x="10439" y="13310"/>
                </a:lnTo>
                <a:lnTo>
                  <a:pt x="10414" y="13139"/>
                </a:lnTo>
                <a:lnTo>
                  <a:pt x="10390" y="13091"/>
                </a:lnTo>
                <a:lnTo>
                  <a:pt x="10293" y="13091"/>
                </a:lnTo>
                <a:lnTo>
                  <a:pt x="10268" y="13139"/>
                </a:lnTo>
                <a:lnTo>
                  <a:pt x="10195" y="13480"/>
                </a:lnTo>
                <a:lnTo>
                  <a:pt x="10195" y="13821"/>
                </a:lnTo>
                <a:lnTo>
                  <a:pt x="10171" y="14040"/>
                </a:lnTo>
                <a:lnTo>
                  <a:pt x="9782" y="14186"/>
                </a:lnTo>
                <a:lnTo>
                  <a:pt x="9806" y="13845"/>
                </a:lnTo>
                <a:lnTo>
                  <a:pt x="9879" y="13504"/>
                </a:lnTo>
                <a:lnTo>
                  <a:pt x="9928" y="13164"/>
                </a:lnTo>
                <a:lnTo>
                  <a:pt x="9952" y="12823"/>
                </a:lnTo>
                <a:lnTo>
                  <a:pt x="9952" y="12774"/>
                </a:lnTo>
                <a:lnTo>
                  <a:pt x="9928" y="12750"/>
                </a:lnTo>
                <a:lnTo>
                  <a:pt x="9879" y="12726"/>
                </a:lnTo>
                <a:lnTo>
                  <a:pt x="9806" y="12750"/>
                </a:lnTo>
                <a:lnTo>
                  <a:pt x="9757" y="12799"/>
                </a:lnTo>
                <a:lnTo>
                  <a:pt x="9636" y="13139"/>
                </a:lnTo>
                <a:lnTo>
                  <a:pt x="9490" y="13504"/>
                </a:lnTo>
                <a:lnTo>
                  <a:pt x="9417" y="13894"/>
                </a:lnTo>
                <a:lnTo>
                  <a:pt x="9392" y="14088"/>
                </a:lnTo>
                <a:lnTo>
                  <a:pt x="9368" y="14283"/>
                </a:lnTo>
                <a:lnTo>
                  <a:pt x="9125" y="14332"/>
                </a:lnTo>
                <a:lnTo>
                  <a:pt x="9125" y="14064"/>
                </a:lnTo>
                <a:lnTo>
                  <a:pt x="9149" y="13821"/>
                </a:lnTo>
                <a:lnTo>
                  <a:pt x="9173" y="13431"/>
                </a:lnTo>
                <a:lnTo>
                  <a:pt x="9222" y="13237"/>
                </a:lnTo>
                <a:lnTo>
                  <a:pt x="9246" y="13139"/>
                </a:lnTo>
                <a:lnTo>
                  <a:pt x="9295" y="13091"/>
                </a:lnTo>
                <a:lnTo>
                  <a:pt x="9295" y="13066"/>
                </a:lnTo>
                <a:lnTo>
                  <a:pt x="9295" y="13042"/>
                </a:lnTo>
                <a:lnTo>
                  <a:pt x="9246" y="13042"/>
                </a:lnTo>
                <a:lnTo>
                  <a:pt x="9173" y="13091"/>
                </a:lnTo>
                <a:lnTo>
                  <a:pt x="9125" y="13139"/>
                </a:lnTo>
                <a:lnTo>
                  <a:pt x="9027" y="13310"/>
                </a:lnTo>
                <a:lnTo>
                  <a:pt x="8954" y="13480"/>
                </a:lnTo>
                <a:lnTo>
                  <a:pt x="8906" y="13650"/>
                </a:lnTo>
                <a:lnTo>
                  <a:pt x="8808" y="13991"/>
                </a:lnTo>
                <a:lnTo>
                  <a:pt x="8784" y="14210"/>
                </a:lnTo>
                <a:lnTo>
                  <a:pt x="8784" y="14405"/>
                </a:lnTo>
                <a:lnTo>
                  <a:pt x="8443" y="14453"/>
                </a:lnTo>
                <a:lnTo>
                  <a:pt x="8443" y="14332"/>
                </a:lnTo>
                <a:lnTo>
                  <a:pt x="8492" y="13894"/>
                </a:lnTo>
                <a:lnTo>
                  <a:pt x="8589" y="13456"/>
                </a:lnTo>
                <a:lnTo>
                  <a:pt x="8735" y="13042"/>
                </a:lnTo>
                <a:lnTo>
                  <a:pt x="8833" y="12847"/>
                </a:lnTo>
                <a:lnTo>
                  <a:pt x="8930" y="12653"/>
                </a:lnTo>
                <a:lnTo>
                  <a:pt x="8930" y="12628"/>
                </a:lnTo>
                <a:lnTo>
                  <a:pt x="8906" y="12580"/>
                </a:lnTo>
                <a:lnTo>
                  <a:pt x="8881" y="12580"/>
                </a:lnTo>
                <a:lnTo>
                  <a:pt x="8857" y="12604"/>
                </a:lnTo>
                <a:lnTo>
                  <a:pt x="8687" y="12799"/>
                </a:lnTo>
                <a:lnTo>
                  <a:pt x="8516" y="12993"/>
                </a:lnTo>
                <a:lnTo>
                  <a:pt x="8395" y="13237"/>
                </a:lnTo>
                <a:lnTo>
                  <a:pt x="8297" y="13456"/>
                </a:lnTo>
                <a:lnTo>
                  <a:pt x="8200" y="13723"/>
                </a:lnTo>
                <a:lnTo>
                  <a:pt x="8127" y="13967"/>
                </a:lnTo>
                <a:lnTo>
                  <a:pt x="8103" y="14234"/>
                </a:lnTo>
                <a:lnTo>
                  <a:pt x="8078" y="14478"/>
                </a:lnTo>
                <a:lnTo>
                  <a:pt x="7762" y="14502"/>
                </a:lnTo>
                <a:lnTo>
                  <a:pt x="7811" y="14259"/>
                </a:lnTo>
                <a:lnTo>
                  <a:pt x="7859" y="14113"/>
                </a:lnTo>
                <a:lnTo>
                  <a:pt x="7908" y="13967"/>
                </a:lnTo>
                <a:lnTo>
                  <a:pt x="7957" y="13796"/>
                </a:lnTo>
                <a:lnTo>
                  <a:pt x="7981" y="13650"/>
                </a:lnTo>
                <a:lnTo>
                  <a:pt x="7957" y="13602"/>
                </a:lnTo>
                <a:lnTo>
                  <a:pt x="7932" y="13577"/>
                </a:lnTo>
                <a:lnTo>
                  <a:pt x="7884" y="13577"/>
                </a:lnTo>
                <a:lnTo>
                  <a:pt x="7811" y="13626"/>
                </a:lnTo>
                <a:lnTo>
                  <a:pt x="7738" y="13699"/>
                </a:lnTo>
                <a:lnTo>
                  <a:pt x="7689" y="13772"/>
                </a:lnTo>
                <a:lnTo>
                  <a:pt x="7640" y="13869"/>
                </a:lnTo>
                <a:lnTo>
                  <a:pt x="7567" y="14064"/>
                </a:lnTo>
                <a:lnTo>
                  <a:pt x="7519" y="14259"/>
                </a:lnTo>
                <a:lnTo>
                  <a:pt x="7446" y="14526"/>
                </a:lnTo>
                <a:lnTo>
                  <a:pt x="7105" y="14526"/>
                </a:lnTo>
                <a:lnTo>
                  <a:pt x="7129" y="14380"/>
                </a:lnTo>
                <a:lnTo>
                  <a:pt x="7178" y="14210"/>
                </a:lnTo>
                <a:lnTo>
                  <a:pt x="7300" y="13894"/>
                </a:lnTo>
                <a:lnTo>
                  <a:pt x="7421" y="13577"/>
                </a:lnTo>
                <a:lnTo>
                  <a:pt x="7421" y="13529"/>
                </a:lnTo>
                <a:lnTo>
                  <a:pt x="7397" y="13504"/>
                </a:lnTo>
                <a:lnTo>
                  <a:pt x="7324" y="13504"/>
                </a:lnTo>
                <a:lnTo>
                  <a:pt x="7154" y="13650"/>
                </a:lnTo>
                <a:lnTo>
                  <a:pt x="7008" y="13821"/>
                </a:lnTo>
                <a:lnTo>
                  <a:pt x="6886" y="13991"/>
                </a:lnTo>
                <a:lnTo>
                  <a:pt x="6789" y="14210"/>
                </a:lnTo>
                <a:lnTo>
                  <a:pt x="6740" y="14332"/>
                </a:lnTo>
                <a:lnTo>
                  <a:pt x="6716" y="14502"/>
                </a:lnTo>
                <a:lnTo>
                  <a:pt x="6497" y="14453"/>
                </a:lnTo>
                <a:lnTo>
                  <a:pt x="6302" y="14380"/>
                </a:lnTo>
                <a:lnTo>
                  <a:pt x="5889" y="14210"/>
                </a:lnTo>
                <a:lnTo>
                  <a:pt x="7008" y="13358"/>
                </a:lnTo>
                <a:lnTo>
                  <a:pt x="8078" y="12458"/>
                </a:lnTo>
                <a:lnTo>
                  <a:pt x="8881" y="11777"/>
                </a:lnTo>
                <a:lnTo>
                  <a:pt x="9271" y="11436"/>
                </a:lnTo>
                <a:lnTo>
                  <a:pt x="9684" y="11120"/>
                </a:lnTo>
                <a:lnTo>
                  <a:pt x="10463" y="10512"/>
                </a:lnTo>
                <a:lnTo>
                  <a:pt x="10828" y="10195"/>
                </a:lnTo>
                <a:lnTo>
                  <a:pt x="11193" y="9855"/>
                </a:lnTo>
                <a:lnTo>
                  <a:pt x="11388" y="9636"/>
                </a:lnTo>
                <a:lnTo>
                  <a:pt x="11582" y="9417"/>
                </a:lnTo>
                <a:lnTo>
                  <a:pt x="11923" y="8930"/>
                </a:lnTo>
                <a:lnTo>
                  <a:pt x="12264" y="8443"/>
                </a:lnTo>
                <a:lnTo>
                  <a:pt x="12434" y="8200"/>
                </a:lnTo>
                <a:lnTo>
                  <a:pt x="12629" y="7981"/>
                </a:lnTo>
                <a:lnTo>
                  <a:pt x="12969" y="7616"/>
                </a:lnTo>
                <a:lnTo>
                  <a:pt x="13334" y="7251"/>
                </a:lnTo>
                <a:lnTo>
                  <a:pt x="13699" y="6910"/>
                </a:lnTo>
                <a:lnTo>
                  <a:pt x="14064" y="6570"/>
                </a:lnTo>
                <a:close/>
                <a:moveTo>
                  <a:pt x="14356" y="1460"/>
                </a:moveTo>
                <a:lnTo>
                  <a:pt x="14575" y="1509"/>
                </a:lnTo>
                <a:lnTo>
                  <a:pt x="14721" y="1582"/>
                </a:lnTo>
                <a:lnTo>
                  <a:pt x="14843" y="1679"/>
                </a:lnTo>
                <a:lnTo>
                  <a:pt x="14916" y="1825"/>
                </a:lnTo>
                <a:lnTo>
                  <a:pt x="14964" y="1971"/>
                </a:lnTo>
                <a:lnTo>
                  <a:pt x="14989" y="2141"/>
                </a:lnTo>
                <a:lnTo>
                  <a:pt x="14964" y="2312"/>
                </a:lnTo>
                <a:lnTo>
                  <a:pt x="14940" y="2506"/>
                </a:lnTo>
                <a:lnTo>
                  <a:pt x="14867" y="2701"/>
                </a:lnTo>
                <a:lnTo>
                  <a:pt x="14721" y="3090"/>
                </a:lnTo>
                <a:lnTo>
                  <a:pt x="14551" y="3455"/>
                </a:lnTo>
                <a:lnTo>
                  <a:pt x="14381" y="3747"/>
                </a:lnTo>
                <a:lnTo>
                  <a:pt x="14162" y="4112"/>
                </a:lnTo>
                <a:lnTo>
                  <a:pt x="13918" y="4477"/>
                </a:lnTo>
                <a:lnTo>
                  <a:pt x="13432" y="5183"/>
                </a:lnTo>
                <a:lnTo>
                  <a:pt x="12385" y="6545"/>
                </a:lnTo>
                <a:lnTo>
                  <a:pt x="12045" y="7008"/>
                </a:lnTo>
                <a:lnTo>
                  <a:pt x="11704" y="7421"/>
                </a:lnTo>
                <a:lnTo>
                  <a:pt x="11339" y="7835"/>
                </a:lnTo>
                <a:lnTo>
                  <a:pt x="10950" y="8224"/>
                </a:lnTo>
                <a:lnTo>
                  <a:pt x="10560" y="8614"/>
                </a:lnTo>
                <a:lnTo>
                  <a:pt x="10171" y="9003"/>
                </a:lnTo>
                <a:lnTo>
                  <a:pt x="9319" y="9733"/>
                </a:lnTo>
                <a:lnTo>
                  <a:pt x="8565" y="10341"/>
                </a:lnTo>
                <a:lnTo>
                  <a:pt x="7835" y="10974"/>
                </a:lnTo>
                <a:lnTo>
                  <a:pt x="7129" y="11607"/>
                </a:lnTo>
                <a:lnTo>
                  <a:pt x="6789" y="11947"/>
                </a:lnTo>
                <a:lnTo>
                  <a:pt x="6448" y="12288"/>
                </a:lnTo>
                <a:lnTo>
                  <a:pt x="5791" y="12945"/>
                </a:lnTo>
                <a:lnTo>
                  <a:pt x="5134" y="13602"/>
                </a:lnTo>
                <a:lnTo>
                  <a:pt x="4794" y="13918"/>
                </a:lnTo>
                <a:lnTo>
                  <a:pt x="4429" y="14210"/>
                </a:lnTo>
                <a:lnTo>
                  <a:pt x="4064" y="14478"/>
                </a:lnTo>
                <a:lnTo>
                  <a:pt x="3674" y="14745"/>
                </a:lnTo>
                <a:lnTo>
                  <a:pt x="3431" y="14891"/>
                </a:lnTo>
                <a:lnTo>
                  <a:pt x="3115" y="15037"/>
                </a:lnTo>
                <a:lnTo>
                  <a:pt x="2750" y="15208"/>
                </a:lnTo>
                <a:lnTo>
                  <a:pt x="2360" y="15305"/>
                </a:lnTo>
                <a:lnTo>
                  <a:pt x="2166" y="15354"/>
                </a:lnTo>
                <a:lnTo>
                  <a:pt x="1971" y="15378"/>
                </a:lnTo>
                <a:lnTo>
                  <a:pt x="1776" y="15402"/>
                </a:lnTo>
                <a:lnTo>
                  <a:pt x="1606" y="15378"/>
                </a:lnTo>
                <a:lnTo>
                  <a:pt x="1460" y="15329"/>
                </a:lnTo>
                <a:lnTo>
                  <a:pt x="1314" y="15256"/>
                </a:lnTo>
                <a:lnTo>
                  <a:pt x="1192" y="15159"/>
                </a:lnTo>
                <a:lnTo>
                  <a:pt x="1095" y="15037"/>
                </a:lnTo>
                <a:lnTo>
                  <a:pt x="1022" y="14867"/>
                </a:lnTo>
                <a:lnTo>
                  <a:pt x="973" y="14672"/>
                </a:lnTo>
                <a:lnTo>
                  <a:pt x="973" y="14478"/>
                </a:lnTo>
                <a:lnTo>
                  <a:pt x="973" y="14283"/>
                </a:lnTo>
                <a:lnTo>
                  <a:pt x="998" y="14064"/>
                </a:lnTo>
                <a:lnTo>
                  <a:pt x="1046" y="13869"/>
                </a:lnTo>
                <a:lnTo>
                  <a:pt x="1168" y="13456"/>
                </a:lnTo>
                <a:lnTo>
                  <a:pt x="1752" y="12288"/>
                </a:lnTo>
                <a:lnTo>
                  <a:pt x="2020" y="11753"/>
                </a:lnTo>
                <a:lnTo>
                  <a:pt x="2141" y="11558"/>
                </a:lnTo>
                <a:lnTo>
                  <a:pt x="2190" y="11485"/>
                </a:lnTo>
                <a:lnTo>
                  <a:pt x="2239" y="11436"/>
                </a:lnTo>
                <a:lnTo>
                  <a:pt x="2287" y="11534"/>
                </a:lnTo>
                <a:lnTo>
                  <a:pt x="2263" y="11558"/>
                </a:lnTo>
                <a:lnTo>
                  <a:pt x="1995" y="12118"/>
                </a:lnTo>
                <a:lnTo>
                  <a:pt x="1874" y="12410"/>
                </a:lnTo>
                <a:lnTo>
                  <a:pt x="1776" y="12701"/>
                </a:lnTo>
                <a:lnTo>
                  <a:pt x="1703" y="12993"/>
                </a:lnTo>
                <a:lnTo>
                  <a:pt x="1703" y="13139"/>
                </a:lnTo>
                <a:lnTo>
                  <a:pt x="1703" y="13285"/>
                </a:lnTo>
                <a:lnTo>
                  <a:pt x="1703" y="13431"/>
                </a:lnTo>
                <a:lnTo>
                  <a:pt x="1728" y="13577"/>
                </a:lnTo>
                <a:lnTo>
                  <a:pt x="1776" y="13723"/>
                </a:lnTo>
                <a:lnTo>
                  <a:pt x="1849" y="13869"/>
                </a:lnTo>
                <a:lnTo>
                  <a:pt x="1922" y="13967"/>
                </a:lnTo>
                <a:lnTo>
                  <a:pt x="2020" y="14064"/>
                </a:lnTo>
                <a:lnTo>
                  <a:pt x="2117" y="14137"/>
                </a:lnTo>
                <a:lnTo>
                  <a:pt x="2214" y="14210"/>
                </a:lnTo>
                <a:lnTo>
                  <a:pt x="2336" y="14234"/>
                </a:lnTo>
                <a:lnTo>
                  <a:pt x="2458" y="14283"/>
                </a:lnTo>
                <a:lnTo>
                  <a:pt x="2701" y="14283"/>
                </a:lnTo>
                <a:lnTo>
                  <a:pt x="2969" y="14259"/>
                </a:lnTo>
                <a:lnTo>
                  <a:pt x="3236" y="14210"/>
                </a:lnTo>
                <a:lnTo>
                  <a:pt x="3480" y="14137"/>
                </a:lnTo>
                <a:lnTo>
                  <a:pt x="3674" y="14040"/>
                </a:lnTo>
                <a:lnTo>
                  <a:pt x="4064" y="13869"/>
                </a:lnTo>
                <a:lnTo>
                  <a:pt x="4404" y="13650"/>
                </a:lnTo>
                <a:lnTo>
                  <a:pt x="4745" y="13407"/>
                </a:lnTo>
                <a:lnTo>
                  <a:pt x="5086" y="13139"/>
                </a:lnTo>
                <a:lnTo>
                  <a:pt x="5718" y="12580"/>
                </a:lnTo>
                <a:lnTo>
                  <a:pt x="6351" y="12020"/>
                </a:lnTo>
                <a:lnTo>
                  <a:pt x="7056" y="11315"/>
                </a:lnTo>
                <a:lnTo>
                  <a:pt x="7762" y="10585"/>
                </a:lnTo>
                <a:lnTo>
                  <a:pt x="8443" y="9855"/>
                </a:lnTo>
                <a:lnTo>
                  <a:pt x="9149" y="9125"/>
                </a:lnTo>
                <a:lnTo>
                  <a:pt x="10585" y="7665"/>
                </a:lnTo>
                <a:lnTo>
                  <a:pt x="11315" y="6910"/>
                </a:lnTo>
                <a:lnTo>
                  <a:pt x="12045" y="6180"/>
                </a:lnTo>
                <a:lnTo>
                  <a:pt x="12580" y="5596"/>
                </a:lnTo>
                <a:lnTo>
                  <a:pt x="13091" y="4988"/>
                </a:lnTo>
                <a:lnTo>
                  <a:pt x="13334" y="4672"/>
                </a:lnTo>
                <a:lnTo>
                  <a:pt x="13553" y="4356"/>
                </a:lnTo>
                <a:lnTo>
                  <a:pt x="13772" y="4015"/>
                </a:lnTo>
                <a:lnTo>
                  <a:pt x="13943" y="3674"/>
                </a:lnTo>
                <a:lnTo>
                  <a:pt x="14040" y="3407"/>
                </a:lnTo>
                <a:lnTo>
                  <a:pt x="14113" y="3163"/>
                </a:lnTo>
                <a:lnTo>
                  <a:pt x="14162" y="2896"/>
                </a:lnTo>
                <a:lnTo>
                  <a:pt x="14186" y="2628"/>
                </a:lnTo>
                <a:lnTo>
                  <a:pt x="14137" y="2385"/>
                </a:lnTo>
                <a:lnTo>
                  <a:pt x="14089" y="2263"/>
                </a:lnTo>
                <a:lnTo>
                  <a:pt x="14040" y="2141"/>
                </a:lnTo>
                <a:lnTo>
                  <a:pt x="13967" y="2044"/>
                </a:lnTo>
                <a:lnTo>
                  <a:pt x="13894" y="1947"/>
                </a:lnTo>
                <a:lnTo>
                  <a:pt x="13772" y="1849"/>
                </a:lnTo>
                <a:lnTo>
                  <a:pt x="13651" y="1776"/>
                </a:lnTo>
                <a:lnTo>
                  <a:pt x="13480" y="1703"/>
                </a:lnTo>
                <a:lnTo>
                  <a:pt x="13334" y="1679"/>
                </a:lnTo>
                <a:lnTo>
                  <a:pt x="12994" y="1679"/>
                </a:lnTo>
                <a:lnTo>
                  <a:pt x="13261" y="1606"/>
                </a:lnTo>
                <a:lnTo>
                  <a:pt x="13529" y="1533"/>
                </a:lnTo>
                <a:lnTo>
                  <a:pt x="13821" y="1484"/>
                </a:lnTo>
                <a:lnTo>
                  <a:pt x="14113" y="1460"/>
                </a:lnTo>
                <a:close/>
                <a:moveTo>
                  <a:pt x="15573" y="535"/>
                </a:moveTo>
                <a:lnTo>
                  <a:pt x="15694" y="584"/>
                </a:lnTo>
                <a:lnTo>
                  <a:pt x="15767" y="633"/>
                </a:lnTo>
                <a:lnTo>
                  <a:pt x="15816" y="681"/>
                </a:lnTo>
                <a:lnTo>
                  <a:pt x="15840" y="754"/>
                </a:lnTo>
                <a:lnTo>
                  <a:pt x="15889" y="852"/>
                </a:lnTo>
                <a:lnTo>
                  <a:pt x="15938" y="1119"/>
                </a:lnTo>
                <a:lnTo>
                  <a:pt x="15938" y="1387"/>
                </a:lnTo>
                <a:lnTo>
                  <a:pt x="15913" y="1679"/>
                </a:lnTo>
                <a:lnTo>
                  <a:pt x="15865" y="1971"/>
                </a:lnTo>
                <a:lnTo>
                  <a:pt x="15719" y="2531"/>
                </a:lnTo>
                <a:lnTo>
                  <a:pt x="15548" y="3066"/>
                </a:lnTo>
                <a:lnTo>
                  <a:pt x="15378" y="3577"/>
                </a:lnTo>
                <a:lnTo>
                  <a:pt x="15159" y="4088"/>
                </a:lnTo>
                <a:lnTo>
                  <a:pt x="14916" y="4574"/>
                </a:lnTo>
                <a:lnTo>
                  <a:pt x="14624" y="5061"/>
                </a:lnTo>
                <a:lnTo>
                  <a:pt x="14332" y="5499"/>
                </a:lnTo>
                <a:lnTo>
                  <a:pt x="13991" y="5937"/>
                </a:lnTo>
                <a:lnTo>
                  <a:pt x="13626" y="6351"/>
                </a:lnTo>
                <a:lnTo>
                  <a:pt x="13261" y="6740"/>
                </a:lnTo>
                <a:lnTo>
                  <a:pt x="12604" y="7397"/>
                </a:lnTo>
                <a:lnTo>
                  <a:pt x="12288" y="7738"/>
                </a:lnTo>
                <a:lnTo>
                  <a:pt x="11996" y="8103"/>
                </a:lnTo>
                <a:lnTo>
                  <a:pt x="11363" y="8979"/>
                </a:lnTo>
                <a:lnTo>
                  <a:pt x="11047" y="9392"/>
                </a:lnTo>
                <a:lnTo>
                  <a:pt x="10877" y="9611"/>
                </a:lnTo>
                <a:lnTo>
                  <a:pt x="10682" y="9806"/>
                </a:lnTo>
                <a:lnTo>
                  <a:pt x="10293" y="10122"/>
                </a:lnTo>
                <a:lnTo>
                  <a:pt x="9903" y="10439"/>
                </a:lnTo>
                <a:lnTo>
                  <a:pt x="9100" y="11047"/>
                </a:lnTo>
                <a:lnTo>
                  <a:pt x="8687" y="11388"/>
                </a:lnTo>
                <a:lnTo>
                  <a:pt x="8297" y="11728"/>
                </a:lnTo>
                <a:lnTo>
                  <a:pt x="7519" y="12410"/>
                </a:lnTo>
                <a:lnTo>
                  <a:pt x="6837" y="12969"/>
                </a:lnTo>
                <a:lnTo>
                  <a:pt x="6156" y="13529"/>
                </a:lnTo>
                <a:lnTo>
                  <a:pt x="5475" y="14064"/>
                </a:lnTo>
                <a:lnTo>
                  <a:pt x="4769" y="14575"/>
                </a:lnTo>
                <a:lnTo>
                  <a:pt x="4283" y="14916"/>
                </a:lnTo>
                <a:lnTo>
                  <a:pt x="3796" y="15208"/>
                </a:lnTo>
                <a:lnTo>
                  <a:pt x="3285" y="15500"/>
                </a:lnTo>
                <a:lnTo>
                  <a:pt x="2750" y="15767"/>
                </a:lnTo>
                <a:lnTo>
                  <a:pt x="2287" y="15962"/>
                </a:lnTo>
                <a:lnTo>
                  <a:pt x="2020" y="16059"/>
                </a:lnTo>
                <a:lnTo>
                  <a:pt x="1752" y="16132"/>
                </a:lnTo>
                <a:lnTo>
                  <a:pt x="1484" y="16205"/>
                </a:lnTo>
                <a:lnTo>
                  <a:pt x="1217" y="16230"/>
                </a:lnTo>
                <a:lnTo>
                  <a:pt x="949" y="16205"/>
                </a:lnTo>
                <a:lnTo>
                  <a:pt x="827" y="16181"/>
                </a:lnTo>
                <a:lnTo>
                  <a:pt x="730" y="16132"/>
                </a:lnTo>
                <a:lnTo>
                  <a:pt x="633" y="16084"/>
                </a:lnTo>
                <a:lnTo>
                  <a:pt x="560" y="16011"/>
                </a:lnTo>
                <a:lnTo>
                  <a:pt x="511" y="15938"/>
                </a:lnTo>
                <a:lnTo>
                  <a:pt x="462" y="15840"/>
                </a:lnTo>
                <a:lnTo>
                  <a:pt x="438" y="15646"/>
                </a:lnTo>
                <a:lnTo>
                  <a:pt x="438" y="15402"/>
                </a:lnTo>
                <a:lnTo>
                  <a:pt x="487" y="15159"/>
                </a:lnTo>
                <a:lnTo>
                  <a:pt x="560" y="14891"/>
                </a:lnTo>
                <a:lnTo>
                  <a:pt x="754" y="14405"/>
                </a:lnTo>
                <a:lnTo>
                  <a:pt x="754" y="14599"/>
                </a:lnTo>
                <a:lnTo>
                  <a:pt x="754" y="14794"/>
                </a:lnTo>
                <a:lnTo>
                  <a:pt x="803" y="14964"/>
                </a:lnTo>
                <a:lnTo>
                  <a:pt x="827" y="15110"/>
                </a:lnTo>
                <a:lnTo>
                  <a:pt x="900" y="15232"/>
                </a:lnTo>
                <a:lnTo>
                  <a:pt x="973" y="15354"/>
                </a:lnTo>
                <a:lnTo>
                  <a:pt x="1046" y="15427"/>
                </a:lnTo>
                <a:lnTo>
                  <a:pt x="1144" y="15500"/>
                </a:lnTo>
                <a:lnTo>
                  <a:pt x="1241" y="15573"/>
                </a:lnTo>
                <a:lnTo>
                  <a:pt x="1338" y="15597"/>
                </a:lnTo>
                <a:lnTo>
                  <a:pt x="1460" y="15646"/>
                </a:lnTo>
                <a:lnTo>
                  <a:pt x="1849" y="15646"/>
                </a:lnTo>
                <a:lnTo>
                  <a:pt x="2141" y="15597"/>
                </a:lnTo>
                <a:lnTo>
                  <a:pt x="2433" y="15500"/>
                </a:lnTo>
                <a:lnTo>
                  <a:pt x="2750" y="15402"/>
                </a:lnTo>
                <a:lnTo>
                  <a:pt x="3042" y="15256"/>
                </a:lnTo>
                <a:lnTo>
                  <a:pt x="3626" y="14964"/>
                </a:lnTo>
                <a:lnTo>
                  <a:pt x="4112" y="14648"/>
                </a:lnTo>
                <a:lnTo>
                  <a:pt x="4453" y="14405"/>
                </a:lnTo>
                <a:lnTo>
                  <a:pt x="4794" y="14137"/>
                </a:lnTo>
                <a:lnTo>
                  <a:pt x="5134" y="13845"/>
                </a:lnTo>
                <a:lnTo>
                  <a:pt x="5767" y="13261"/>
                </a:lnTo>
                <a:lnTo>
                  <a:pt x="6375" y="12653"/>
                </a:lnTo>
                <a:lnTo>
                  <a:pt x="6983" y="12045"/>
                </a:lnTo>
                <a:lnTo>
                  <a:pt x="7738" y="11363"/>
                </a:lnTo>
                <a:lnTo>
                  <a:pt x="8492" y="10731"/>
                </a:lnTo>
                <a:lnTo>
                  <a:pt x="9271" y="10098"/>
                </a:lnTo>
                <a:lnTo>
                  <a:pt x="10049" y="9465"/>
                </a:lnTo>
                <a:lnTo>
                  <a:pt x="10439" y="9125"/>
                </a:lnTo>
                <a:lnTo>
                  <a:pt x="10828" y="8760"/>
                </a:lnTo>
                <a:lnTo>
                  <a:pt x="11193" y="8395"/>
                </a:lnTo>
                <a:lnTo>
                  <a:pt x="11558" y="8030"/>
                </a:lnTo>
                <a:lnTo>
                  <a:pt x="11899" y="7665"/>
                </a:lnTo>
                <a:lnTo>
                  <a:pt x="12239" y="7275"/>
                </a:lnTo>
                <a:lnTo>
                  <a:pt x="12896" y="6448"/>
                </a:lnTo>
                <a:lnTo>
                  <a:pt x="13894" y="5110"/>
                </a:lnTo>
                <a:lnTo>
                  <a:pt x="14381" y="4429"/>
                </a:lnTo>
                <a:lnTo>
                  <a:pt x="14599" y="4064"/>
                </a:lnTo>
                <a:lnTo>
                  <a:pt x="14818" y="3723"/>
                </a:lnTo>
                <a:lnTo>
                  <a:pt x="14989" y="3382"/>
                </a:lnTo>
                <a:lnTo>
                  <a:pt x="15159" y="2993"/>
                </a:lnTo>
                <a:lnTo>
                  <a:pt x="15281" y="2604"/>
                </a:lnTo>
                <a:lnTo>
                  <a:pt x="15329" y="2409"/>
                </a:lnTo>
                <a:lnTo>
                  <a:pt x="15378" y="2214"/>
                </a:lnTo>
                <a:lnTo>
                  <a:pt x="15378" y="2020"/>
                </a:lnTo>
                <a:lnTo>
                  <a:pt x="15354" y="1849"/>
                </a:lnTo>
                <a:lnTo>
                  <a:pt x="15305" y="1655"/>
                </a:lnTo>
                <a:lnTo>
                  <a:pt x="15232" y="1509"/>
                </a:lnTo>
                <a:lnTo>
                  <a:pt x="15135" y="1363"/>
                </a:lnTo>
                <a:lnTo>
                  <a:pt x="14989" y="1241"/>
                </a:lnTo>
                <a:lnTo>
                  <a:pt x="14794" y="1144"/>
                </a:lnTo>
                <a:lnTo>
                  <a:pt x="14575" y="1046"/>
                </a:lnTo>
                <a:lnTo>
                  <a:pt x="14332" y="998"/>
                </a:lnTo>
                <a:lnTo>
                  <a:pt x="14089" y="973"/>
                </a:lnTo>
                <a:lnTo>
                  <a:pt x="14818" y="730"/>
                </a:lnTo>
                <a:lnTo>
                  <a:pt x="15110" y="608"/>
                </a:lnTo>
                <a:lnTo>
                  <a:pt x="15281" y="560"/>
                </a:lnTo>
                <a:lnTo>
                  <a:pt x="15427" y="535"/>
                </a:lnTo>
                <a:close/>
                <a:moveTo>
                  <a:pt x="15451" y="0"/>
                </a:moveTo>
                <a:lnTo>
                  <a:pt x="15305" y="24"/>
                </a:lnTo>
                <a:lnTo>
                  <a:pt x="15013" y="97"/>
                </a:lnTo>
                <a:lnTo>
                  <a:pt x="13845" y="462"/>
                </a:lnTo>
                <a:lnTo>
                  <a:pt x="13261" y="657"/>
                </a:lnTo>
                <a:lnTo>
                  <a:pt x="12702" y="876"/>
                </a:lnTo>
                <a:lnTo>
                  <a:pt x="12118" y="1119"/>
                </a:lnTo>
                <a:lnTo>
                  <a:pt x="11582" y="1411"/>
                </a:lnTo>
                <a:lnTo>
                  <a:pt x="11047" y="1703"/>
                </a:lnTo>
                <a:lnTo>
                  <a:pt x="10536" y="2020"/>
                </a:lnTo>
                <a:lnTo>
                  <a:pt x="10512" y="2068"/>
                </a:lnTo>
                <a:lnTo>
                  <a:pt x="10195" y="1971"/>
                </a:lnTo>
                <a:lnTo>
                  <a:pt x="9879" y="1898"/>
                </a:lnTo>
                <a:lnTo>
                  <a:pt x="9246" y="1801"/>
                </a:lnTo>
                <a:lnTo>
                  <a:pt x="8906" y="1776"/>
                </a:lnTo>
                <a:lnTo>
                  <a:pt x="8565" y="1752"/>
                </a:lnTo>
                <a:lnTo>
                  <a:pt x="8224" y="1752"/>
                </a:lnTo>
                <a:lnTo>
                  <a:pt x="7884" y="1776"/>
                </a:lnTo>
                <a:lnTo>
                  <a:pt x="7543" y="1801"/>
                </a:lnTo>
                <a:lnTo>
                  <a:pt x="7178" y="1849"/>
                </a:lnTo>
                <a:lnTo>
                  <a:pt x="6837" y="1898"/>
                </a:lnTo>
                <a:lnTo>
                  <a:pt x="6497" y="1971"/>
                </a:lnTo>
                <a:lnTo>
                  <a:pt x="6181" y="2068"/>
                </a:lnTo>
                <a:lnTo>
                  <a:pt x="5840" y="2166"/>
                </a:lnTo>
                <a:lnTo>
                  <a:pt x="5524" y="2287"/>
                </a:lnTo>
                <a:lnTo>
                  <a:pt x="5207" y="2409"/>
                </a:lnTo>
                <a:lnTo>
                  <a:pt x="4891" y="2555"/>
                </a:lnTo>
                <a:lnTo>
                  <a:pt x="4575" y="2725"/>
                </a:lnTo>
                <a:lnTo>
                  <a:pt x="4283" y="2896"/>
                </a:lnTo>
                <a:lnTo>
                  <a:pt x="3991" y="3090"/>
                </a:lnTo>
                <a:lnTo>
                  <a:pt x="3626" y="3358"/>
                </a:lnTo>
                <a:lnTo>
                  <a:pt x="3285" y="3699"/>
                </a:lnTo>
                <a:lnTo>
                  <a:pt x="2969" y="4039"/>
                </a:lnTo>
                <a:lnTo>
                  <a:pt x="2677" y="4429"/>
                </a:lnTo>
                <a:lnTo>
                  <a:pt x="2433" y="4842"/>
                </a:lnTo>
                <a:lnTo>
                  <a:pt x="2214" y="5256"/>
                </a:lnTo>
                <a:lnTo>
                  <a:pt x="2044" y="5718"/>
                </a:lnTo>
                <a:lnTo>
                  <a:pt x="1874" y="6156"/>
                </a:lnTo>
                <a:lnTo>
                  <a:pt x="1776" y="6351"/>
                </a:lnTo>
                <a:lnTo>
                  <a:pt x="1679" y="6521"/>
                </a:lnTo>
                <a:lnTo>
                  <a:pt x="1630" y="6691"/>
                </a:lnTo>
                <a:lnTo>
                  <a:pt x="1630" y="6862"/>
                </a:lnTo>
                <a:lnTo>
                  <a:pt x="1655" y="6910"/>
                </a:lnTo>
                <a:lnTo>
                  <a:pt x="1703" y="6935"/>
                </a:lnTo>
                <a:lnTo>
                  <a:pt x="1630" y="7348"/>
                </a:lnTo>
                <a:lnTo>
                  <a:pt x="1582" y="7762"/>
                </a:lnTo>
                <a:lnTo>
                  <a:pt x="1557" y="8151"/>
                </a:lnTo>
                <a:lnTo>
                  <a:pt x="1557" y="8565"/>
                </a:lnTo>
                <a:lnTo>
                  <a:pt x="1557" y="8881"/>
                </a:lnTo>
                <a:lnTo>
                  <a:pt x="1606" y="9198"/>
                </a:lnTo>
                <a:lnTo>
                  <a:pt x="1655" y="9514"/>
                </a:lnTo>
                <a:lnTo>
                  <a:pt x="1703" y="9830"/>
                </a:lnTo>
                <a:lnTo>
                  <a:pt x="1776" y="10171"/>
                </a:lnTo>
                <a:lnTo>
                  <a:pt x="1874" y="10487"/>
                </a:lnTo>
                <a:lnTo>
                  <a:pt x="1995" y="10828"/>
                </a:lnTo>
                <a:lnTo>
                  <a:pt x="2117" y="11144"/>
                </a:lnTo>
                <a:lnTo>
                  <a:pt x="2020" y="11193"/>
                </a:lnTo>
                <a:lnTo>
                  <a:pt x="1898" y="11290"/>
                </a:lnTo>
                <a:lnTo>
                  <a:pt x="1776" y="11412"/>
                </a:lnTo>
                <a:lnTo>
                  <a:pt x="1655" y="11607"/>
                </a:lnTo>
                <a:lnTo>
                  <a:pt x="1387" y="12045"/>
                </a:lnTo>
                <a:lnTo>
                  <a:pt x="1119" y="12556"/>
                </a:lnTo>
                <a:lnTo>
                  <a:pt x="876" y="13091"/>
                </a:lnTo>
                <a:lnTo>
                  <a:pt x="657" y="13553"/>
                </a:lnTo>
                <a:lnTo>
                  <a:pt x="414" y="14113"/>
                </a:lnTo>
                <a:lnTo>
                  <a:pt x="243" y="14551"/>
                </a:lnTo>
                <a:lnTo>
                  <a:pt x="97" y="14989"/>
                </a:lnTo>
                <a:lnTo>
                  <a:pt x="49" y="15208"/>
                </a:lnTo>
                <a:lnTo>
                  <a:pt x="0" y="15427"/>
                </a:lnTo>
                <a:lnTo>
                  <a:pt x="0" y="15670"/>
                </a:lnTo>
                <a:lnTo>
                  <a:pt x="49" y="15889"/>
                </a:lnTo>
                <a:lnTo>
                  <a:pt x="97" y="16084"/>
                </a:lnTo>
                <a:lnTo>
                  <a:pt x="195" y="16254"/>
                </a:lnTo>
                <a:lnTo>
                  <a:pt x="316" y="16400"/>
                </a:lnTo>
                <a:lnTo>
                  <a:pt x="487" y="16497"/>
                </a:lnTo>
                <a:lnTo>
                  <a:pt x="657" y="16595"/>
                </a:lnTo>
                <a:lnTo>
                  <a:pt x="827" y="16643"/>
                </a:lnTo>
                <a:lnTo>
                  <a:pt x="1046" y="16668"/>
                </a:lnTo>
                <a:lnTo>
                  <a:pt x="1241" y="16668"/>
                </a:lnTo>
                <a:lnTo>
                  <a:pt x="1509" y="16643"/>
                </a:lnTo>
                <a:lnTo>
                  <a:pt x="1776" y="16570"/>
                </a:lnTo>
                <a:lnTo>
                  <a:pt x="2044" y="16497"/>
                </a:lnTo>
                <a:lnTo>
                  <a:pt x="2312" y="16400"/>
                </a:lnTo>
                <a:lnTo>
                  <a:pt x="2823" y="16157"/>
                </a:lnTo>
                <a:lnTo>
                  <a:pt x="3309" y="15913"/>
                </a:lnTo>
                <a:lnTo>
                  <a:pt x="3796" y="15646"/>
                </a:lnTo>
                <a:lnTo>
                  <a:pt x="4258" y="15378"/>
                </a:lnTo>
                <a:lnTo>
                  <a:pt x="4721" y="15062"/>
                </a:lnTo>
                <a:lnTo>
                  <a:pt x="5183" y="14745"/>
                </a:lnTo>
                <a:lnTo>
                  <a:pt x="5791" y="14307"/>
                </a:lnTo>
                <a:lnTo>
                  <a:pt x="5767" y="14405"/>
                </a:lnTo>
                <a:lnTo>
                  <a:pt x="5767" y="14502"/>
                </a:lnTo>
                <a:lnTo>
                  <a:pt x="5791" y="14599"/>
                </a:lnTo>
                <a:lnTo>
                  <a:pt x="5864" y="14672"/>
                </a:lnTo>
                <a:lnTo>
                  <a:pt x="5937" y="14745"/>
                </a:lnTo>
                <a:lnTo>
                  <a:pt x="6035" y="14794"/>
                </a:lnTo>
                <a:lnTo>
                  <a:pt x="6302" y="14867"/>
                </a:lnTo>
                <a:lnTo>
                  <a:pt x="6594" y="14940"/>
                </a:lnTo>
                <a:lnTo>
                  <a:pt x="6910" y="14964"/>
                </a:lnTo>
                <a:lnTo>
                  <a:pt x="7227" y="14989"/>
                </a:lnTo>
                <a:lnTo>
                  <a:pt x="7543" y="14989"/>
                </a:lnTo>
                <a:lnTo>
                  <a:pt x="7567" y="15037"/>
                </a:lnTo>
                <a:lnTo>
                  <a:pt x="7640" y="15062"/>
                </a:lnTo>
                <a:lnTo>
                  <a:pt x="7689" y="15062"/>
                </a:lnTo>
                <a:lnTo>
                  <a:pt x="7713" y="15037"/>
                </a:lnTo>
                <a:lnTo>
                  <a:pt x="7738" y="14964"/>
                </a:lnTo>
                <a:lnTo>
                  <a:pt x="8127" y="14940"/>
                </a:lnTo>
                <a:lnTo>
                  <a:pt x="8224" y="14940"/>
                </a:lnTo>
                <a:lnTo>
                  <a:pt x="8322" y="14964"/>
                </a:lnTo>
                <a:lnTo>
                  <a:pt x="8395" y="14916"/>
                </a:lnTo>
                <a:lnTo>
                  <a:pt x="8808" y="14867"/>
                </a:lnTo>
                <a:lnTo>
                  <a:pt x="9198" y="14794"/>
                </a:lnTo>
                <a:lnTo>
                  <a:pt x="9611" y="14697"/>
                </a:lnTo>
                <a:lnTo>
                  <a:pt x="10001" y="14599"/>
                </a:lnTo>
                <a:lnTo>
                  <a:pt x="10390" y="14453"/>
                </a:lnTo>
                <a:lnTo>
                  <a:pt x="10779" y="14307"/>
                </a:lnTo>
                <a:lnTo>
                  <a:pt x="11144" y="14137"/>
                </a:lnTo>
                <a:lnTo>
                  <a:pt x="11509" y="13918"/>
                </a:lnTo>
                <a:lnTo>
                  <a:pt x="12020" y="13577"/>
                </a:lnTo>
                <a:lnTo>
                  <a:pt x="12507" y="13164"/>
                </a:lnTo>
                <a:lnTo>
                  <a:pt x="12969" y="12726"/>
                </a:lnTo>
                <a:lnTo>
                  <a:pt x="13359" y="12264"/>
                </a:lnTo>
                <a:lnTo>
                  <a:pt x="13553" y="11996"/>
                </a:lnTo>
                <a:lnTo>
                  <a:pt x="13724" y="11753"/>
                </a:lnTo>
                <a:lnTo>
                  <a:pt x="13894" y="11485"/>
                </a:lnTo>
                <a:lnTo>
                  <a:pt x="14040" y="11193"/>
                </a:lnTo>
                <a:lnTo>
                  <a:pt x="14186" y="10925"/>
                </a:lnTo>
                <a:lnTo>
                  <a:pt x="14308" y="10633"/>
                </a:lnTo>
                <a:lnTo>
                  <a:pt x="14405" y="10341"/>
                </a:lnTo>
                <a:lnTo>
                  <a:pt x="14478" y="10049"/>
                </a:lnTo>
                <a:lnTo>
                  <a:pt x="14599" y="9538"/>
                </a:lnTo>
                <a:lnTo>
                  <a:pt x="14648" y="9003"/>
                </a:lnTo>
                <a:lnTo>
                  <a:pt x="14672" y="8468"/>
                </a:lnTo>
                <a:lnTo>
                  <a:pt x="14697" y="7957"/>
                </a:lnTo>
                <a:lnTo>
                  <a:pt x="14697" y="7519"/>
                </a:lnTo>
                <a:lnTo>
                  <a:pt x="14672" y="7032"/>
                </a:lnTo>
                <a:lnTo>
                  <a:pt x="14624" y="6813"/>
                </a:lnTo>
                <a:lnTo>
                  <a:pt x="14575" y="6594"/>
                </a:lnTo>
                <a:lnTo>
                  <a:pt x="14502" y="6375"/>
                </a:lnTo>
                <a:lnTo>
                  <a:pt x="14381" y="6180"/>
                </a:lnTo>
                <a:lnTo>
                  <a:pt x="14745" y="5718"/>
                </a:lnTo>
                <a:lnTo>
                  <a:pt x="15086" y="5207"/>
                </a:lnTo>
                <a:lnTo>
                  <a:pt x="15378" y="4696"/>
                </a:lnTo>
                <a:lnTo>
                  <a:pt x="15646" y="4185"/>
                </a:lnTo>
                <a:lnTo>
                  <a:pt x="15889" y="3650"/>
                </a:lnTo>
                <a:lnTo>
                  <a:pt x="16084" y="3090"/>
                </a:lnTo>
                <a:lnTo>
                  <a:pt x="16254" y="2506"/>
                </a:lnTo>
                <a:lnTo>
                  <a:pt x="16376" y="1922"/>
                </a:lnTo>
                <a:lnTo>
                  <a:pt x="16449" y="1509"/>
                </a:lnTo>
                <a:lnTo>
                  <a:pt x="16449" y="1290"/>
                </a:lnTo>
                <a:lnTo>
                  <a:pt x="16449" y="1046"/>
                </a:lnTo>
                <a:lnTo>
                  <a:pt x="16424" y="803"/>
                </a:lnTo>
                <a:lnTo>
                  <a:pt x="16376" y="584"/>
                </a:lnTo>
                <a:lnTo>
                  <a:pt x="16303" y="389"/>
                </a:lnTo>
                <a:lnTo>
                  <a:pt x="16230" y="316"/>
                </a:lnTo>
                <a:lnTo>
                  <a:pt x="16157" y="243"/>
                </a:lnTo>
                <a:lnTo>
                  <a:pt x="16035" y="122"/>
                </a:lnTo>
                <a:lnTo>
                  <a:pt x="15889" y="49"/>
                </a:lnTo>
                <a:lnTo>
                  <a:pt x="15767" y="24"/>
                </a:lnTo>
                <a:lnTo>
                  <a:pt x="1562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6D9EEB"/>
              </a:solidFill>
            </a:endParaRPr>
          </a:p>
        </p:txBody>
      </p:sp>
      <p:sp>
        <p:nvSpPr>
          <p:cNvPr id="93" name="Google Shape;93;p18"/>
          <p:cNvSpPr/>
          <p:nvPr/>
        </p:nvSpPr>
        <p:spPr>
          <a:xfrm rot="1473024">
            <a:off x="4389180" y="1572741"/>
            <a:ext cx="669785" cy="652437"/>
          </a:xfrm>
          <a:custGeom>
            <a:avLst/>
            <a:gdLst/>
            <a:ahLst/>
            <a:cxnLst/>
            <a:rect l="l" t="t" r="r" b="b"/>
            <a:pathLst>
              <a:path w="18737" h="18250" extrusionOk="0">
                <a:moveTo>
                  <a:pt x="13554" y="3431"/>
                </a:moveTo>
                <a:lnTo>
                  <a:pt x="13748" y="3456"/>
                </a:lnTo>
                <a:lnTo>
                  <a:pt x="13919" y="3480"/>
                </a:lnTo>
                <a:lnTo>
                  <a:pt x="14308" y="3602"/>
                </a:lnTo>
                <a:lnTo>
                  <a:pt x="14478" y="3675"/>
                </a:lnTo>
                <a:lnTo>
                  <a:pt x="14624" y="3748"/>
                </a:lnTo>
                <a:lnTo>
                  <a:pt x="14746" y="3845"/>
                </a:lnTo>
                <a:lnTo>
                  <a:pt x="14843" y="3967"/>
                </a:lnTo>
                <a:lnTo>
                  <a:pt x="14941" y="4113"/>
                </a:lnTo>
                <a:lnTo>
                  <a:pt x="15038" y="4259"/>
                </a:lnTo>
                <a:lnTo>
                  <a:pt x="15111" y="4405"/>
                </a:lnTo>
                <a:lnTo>
                  <a:pt x="15160" y="4551"/>
                </a:lnTo>
                <a:lnTo>
                  <a:pt x="15184" y="4721"/>
                </a:lnTo>
                <a:lnTo>
                  <a:pt x="15208" y="4891"/>
                </a:lnTo>
                <a:lnTo>
                  <a:pt x="15233" y="5232"/>
                </a:lnTo>
                <a:lnTo>
                  <a:pt x="15160" y="5548"/>
                </a:lnTo>
                <a:lnTo>
                  <a:pt x="15111" y="5719"/>
                </a:lnTo>
                <a:lnTo>
                  <a:pt x="15062" y="5865"/>
                </a:lnTo>
                <a:lnTo>
                  <a:pt x="14916" y="6132"/>
                </a:lnTo>
                <a:lnTo>
                  <a:pt x="14722" y="6351"/>
                </a:lnTo>
                <a:lnTo>
                  <a:pt x="14527" y="6570"/>
                </a:lnTo>
                <a:lnTo>
                  <a:pt x="14284" y="6765"/>
                </a:lnTo>
                <a:lnTo>
                  <a:pt x="13821" y="7130"/>
                </a:lnTo>
                <a:lnTo>
                  <a:pt x="13602" y="7325"/>
                </a:lnTo>
                <a:lnTo>
                  <a:pt x="13408" y="7544"/>
                </a:lnTo>
                <a:lnTo>
                  <a:pt x="12678" y="6984"/>
                </a:lnTo>
                <a:lnTo>
                  <a:pt x="12313" y="6692"/>
                </a:lnTo>
                <a:lnTo>
                  <a:pt x="11948" y="6400"/>
                </a:lnTo>
                <a:lnTo>
                  <a:pt x="11631" y="6108"/>
                </a:lnTo>
                <a:lnTo>
                  <a:pt x="11315" y="5767"/>
                </a:lnTo>
                <a:lnTo>
                  <a:pt x="11023" y="5427"/>
                </a:lnTo>
                <a:lnTo>
                  <a:pt x="10755" y="5037"/>
                </a:lnTo>
                <a:lnTo>
                  <a:pt x="10877" y="4989"/>
                </a:lnTo>
                <a:lnTo>
                  <a:pt x="10999" y="4891"/>
                </a:lnTo>
                <a:lnTo>
                  <a:pt x="11242" y="4697"/>
                </a:lnTo>
                <a:lnTo>
                  <a:pt x="11461" y="4478"/>
                </a:lnTo>
                <a:lnTo>
                  <a:pt x="11656" y="4283"/>
                </a:lnTo>
                <a:lnTo>
                  <a:pt x="12191" y="3869"/>
                </a:lnTo>
                <a:lnTo>
                  <a:pt x="12483" y="3699"/>
                </a:lnTo>
                <a:lnTo>
                  <a:pt x="12775" y="3553"/>
                </a:lnTo>
                <a:lnTo>
                  <a:pt x="12970" y="3480"/>
                </a:lnTo>
                <a:lnTo>
                  <a:pt x="13164" y="3456"/>
                </a:lnTo>
                <a:lnTo>
                  <a:pt x="13359" y="3431"/>
                </a:lnTo>
                <a:close/>
                <a:moveTo>
                  <a:pt x="13529" y="2872"/>
                </a:moveTo>
                <a:lnTo>
                  <a:pt x="13335" y="2896"/>
                </a:lnTo>
                <a:lnTo>
                  <a:pt x="12945" y="2969"/>
                </a:lnTo>
                <a:lnTo>
                  <a:pt x="12556" y="3066"/>
                </a:lnTo>
                <a:lnTo>
                  <a:pt x="12191" y="3237"/>
                </a:lnTo>
                <a:lnTo>
                  <a:pt x="11850" y="3456"/>
                </a:lnTo>
                <a:lnTo>
                  <a:pt x="11607" y="3626"/>
                </a:lnTo>
                <a:lnTo>
                  <a:pt x="11388" y="3821"/>
                </a:lnTo>
                <a:lnTo>
                  <a:pt x="10950" y="4210"/>
                </a:lnTo>
                <a:lnTo>
                  <a:pt x="10658" y="4478"/>
                </a:lnTo>
                <a:lnTo>
                  <a:pt x="10512" y="4648"/>
                </a:lnTo>
                <a:lnTo>
                  <a:pt x="10464" y="4721"/>
                </a:lnTo>
                <a:lnTo>
                  <a:pt x="10464" y="4818"/>
                </a:lnTo>
                <a:lnTo>
                  <a:pt x="10366" y="4843"/>
                </a:lnTo>
                <a:lnTo>
                  <a:pt x="10293" y="4916"/>
                </a:lnTo>
                <a:lnTo>
                  <a:pt x="10245" y="4989"/>
                </a:lnTo>
                <a:lnTo>
                  <a:pt x="10269" y="5110"/>
                </a:lnTo>
                <a:lnTo>
                  <a:pt x="10366" y="5354"/>
                </a:lnTo>
                <a:lnTo>
                  <a:pt x="10488" y="5597"/>
                </a:lnTo>
                <a:lnTo>
                  <a:pt x="10610" y="5816"/>
                </a:lnTo>
                <a:lnTo>
                  <a:pt x="10780" y="6035"/>
                </a:lnTo>
                <a:lnTo>
                  <a:pt x="10950" y="6230"/>
                </a:lnTo>
                <a:lnTo>
                  <a:pt x="11120" y="6449"/>
                </a:lnTo>
                <a:lnTo>
                  <a:pt x="11534" y="6814"/>
                </a:lnTo>
                <a:lnTo>
                  <a:pt x="11972" y="7179"/>
                </a:lnTo>
                <a:lnTo>
                  <a:pt x="12410" y="7519"/>
                </a:lnTo>
                <a:lnTo>
                  <a:pt x="12848" y="7836"/>
                </a:lnTo>
                <a:lnTo>
                  <a:pt x="13262" y="8152"/>
                </a:lnTo>
                <a:lnTo>
                  <a:pt x="13335" y="8201"/>
                </a:lnTo>
                <a:lnTo>
                  <a:pt x="13432" y="8225"/>
                </a:lnTo>
                <a:lnTo>
                  <a:pt x="13505" y="8225"/>
                </a:lnTo>
                <a:lnTo>
                  <a:pt x="13602" y="8201"/>
                </a:lnTo>
                <a:lnTo>
                  <a:pt x="13651" y="8152"/>
                </a:lnTo>
                <a:lnTo>
                  <a:pt x="13724" y="8079"/>
                </a:lnTo>
                <a:lnTo>
                  <a:pt x="13748" y="8006"/>
                </a:lnTo>
                <a:lnTo>
                  <a:pt x="13748" y="7933"/>
                </a:lnTo>
                <a:lnTo>
                  <a:pt x="13943" y="7787"/>
                </a:lnTo>
                <a:lnTo>
                  <a:pt x="14089" y="7665"/>
                </a:lnTo>
                <a:lnTo>
                  <a:pt x="14722" y="7154"/>
                </a:lnTo>
                <a:lnTo>
                  <a:pt x="15014" y="6862"/>
                </a:lnTo>
                <a:lnTo>
                  <a:pt x="15281" y="6546"/>
                </a:lnTo>
                <a:lnTo>
                  <a:pt x="15500" y="6205"/>
                </a:lnTo>
                <a:lnTo>
                  <a:pt x="15598" y="6035"/>
                </a:lnTo>
                <a:lnTo>
                  <a:pt x="15671" y="5840"/>
                </a:lnTo>
                <a:lnTo>
                  <a:pt x="15719" y="5670"/>
                </a:lnTo>
                <a:lnTo>
                  <a:pt x="15768" y="5500"/>
                </a:lnTo>
                <a:lnTo>
                  <a:pt x="15792" y="5305"/>
                </a:lnTo>
                <a:lnTo>
                  <a:pt x="15792" y="5135"/>
                </a:lnTo>
                <a:lnTo>
                  <a:pt x="15768" y="4770"/>
                </a:lnTo>
                <a:lnTo>
                  <a:pt x="15695" y="4429"/>
                </a:lnTo>
                <a:lnTo>
                  <a:pt x="15549" y="4088"/>
                </a:lnTo>
                <a:lnTo>
                  <a:pt x="15379" y="3772"/>
                </a:lnTo>
                <a:lnTo>
                  <a:pt x="15257" y="3626"/>
                </a:lnTo>
                <a:lnTo>
                  <a:pt x="15135" y="3504"/>
                </a:lnTo>
                <a:lnTo>
                  <a:pt x="15014" y="3383"/>
                </a:lnTo>
                <a:lnTo>
                  <a:pt x="14868" y="3261"/>
                </a:lnTo>
                <a:lnTo>
                  <a:pt x="14697" y="3164"/>
                </a:lnTo>
                <a:lnTo>
                  <a:pt x="14503" y="3066"/>
                </a:lnTo>
                <a:lnTo>
                  <a:pt x="14332" y="2993"/>
                </a:lnTo>
                <a:lnTo>
                  <a:pt x="14138" y="2945"/>
                </a:lnTo>
                <a:lnTo>
                  <a:pt x="13943" y="2896"/>
                </a:lnTo>
                <a:lnTo>
                  <a:pt x="13724" y="2872"/>
                </a:lnTo>
                <a:close/>
                <a:moveTo>
                  <a:pt x="5597" y="6814"/>
                </a:moveTo>
                <a:lnTo>
                  <a:pt x="4283" y="8030"/>
                </a:lnTo>
                <a:lnTo>
                  <a:pt x="3675" y="8590"/>
                </a:lnTo>
                <a:lnTo>
                  <a:pt x="3602" y="8468"/>
                </a:lnTo>
                <a:lnTo>
                  <a:pt x="3504" y="8395"/>
                </a:lnTo>
                <a:lnTo>
                  <a:pt x="3285" y="8201"/>
                </a:lnTo>
                <a:lnTo>
                  <a:pt x="2969" y="7860"/>
                </a:lnTo>
                <a:lnTo>
                  <a:pt x="2677" y="7519"/>
                </a:lnTo>
                <a:lnTo>
                  <a:pt x="2410" y="7203"/>
                </a:lnTo>
                <a:lnTo>
                  <a:pt x="2264" y="7057"/>
                </a:lnTo>
                <a:lnTo>
                  <a:pt x="2093" y="6911"/>
                </a:lnTo>
                <a:lnTo>
                  <a:pt x="3821" y="6911"/>
                </a:lnTo>
                <a:lnTo>
                  <a:pt x="4745" y="6862"/>
                </a:lnTo>
                <a:lnTo>
                  <a:pt x="5597" y="6814"/>
                </a:lnTo>
                <a:close/>
                <a:moveTo>
                  <a:pt x="755" y="6911"/>
                </a:moveTo>
                <a:lnTo>
                  <a:pt x="1047" y="6935"/>
                </a:lnTo>
                <a:lnTo>
                  <a:pt x="1315" y="6935"/>
                </a:lnTo>
                <a:lnTo>
                  <a:pt x="1339" y="6984"/>
                </a:lnTo>
                <a:lnTo>
                  <a:pt x="1363" y="7008"/>
                </a:lnTo>
                <a:lnTo>
                  <a:pt x="1582" y="7227"/>
                </a:lnTo>
                <a:lnTo>
                  <a:pt x="1826" y="7422"/>
                </a:lnTo>
                <a:lnTo>
                  <a:pt x="2142" y="7738"/>
                </a:lnTo>
                <a:lnTo>
                  <a:pt x="2434" y="8103"/>
                </a:lnTo>
                <a:lnTo>
                  <a:pt x="2799" y="8541"/>
                </a:lnTo>
                <a:lnTo>
                  <a:pt x="3018" y="8785"/>
                </a:lnTo>
                <a:lnTo>
                  <a:pt x="3139" y="8882"/>
                </a:lnTo>
                <a:lnTo>
                  <a:pt x="3261" y="8955"/>
                </a:lnTo>
                <a:lnTo>
                  <a:pt x="3091" y="9077"/>
                </a:lnTo>
                <a:lnTo>
                  <a:pt x="2993" y="8931"/>
                </a:lnTo>
                <a:lnTo>
                  <a:pt x="2872" y="8785"/>
                </a:lnTo>
                <a:lnTo>
                  <a:pt x="2580" y="8517"/>
                </a:lnTo>
                <a:lnTo>
                  <a:pt x="2020" y="8079"/>
                </a:lnTo>
                <a:lnTo>
                  <a:pt x="1388" y="7495"/>
                </a:lnTo>
                <a:lnTo>
                  <a:pt x="755" y="6911"/>
                </a:lnTo>
                <a:close/>
                <a:moveTo>
                  <a:pt x="9490" y="8760"/>
                </a:moveTo>
                <a:lnTo>
                  <a:pt x="9369" y="8785"/>
                </a:lnTo>
                <a:lnTo>
                  <a:pt x="9271" y="8833"/>
                </a:lnTo>
                <a:lnTo>
                  <a:pt x="9101" y="9004"/>
                </a:lnTo>
                <a:lnTo>
                  <a:pt x="8931" y="9174"/>
                </a:lnTo>
                <a:lnTo>
                  <a:pt x="8760" y="9344"/>
                </a:lnTo>
                <a:lnTo>
                  <a:pt x="8566" y="9515"/>
                </a:lnTo>
                <a:lnTo>
                  <a:pt x="8103" y="9904"/>
                </a:lnTo>
                <a:lnTo>
                  <a:pt x="7617" y="10318"/>
                </a:lnTo>
                <a:lnTo>
                  <a:pt x="7276" y="10609"/>
                </a:lnTo>
                <a:lnTo>
                  <a:pt x="7081" y="10780"/>
                </a:lnTo>
                <a:lnTo>
                  <a:pt x="6887" y="10999"/>
                </a:lnTo>
                <a:lnTo>
                  <a:pt x="6716" y="11193"/>
                </a:lnTo>
                <a:lnTo>
                  <a:pt x="6595" y="11437"/>
                </a:lnTo>
                <a:lnTo>
                  <a:pt x="6570" y="11534"/>
                </a:lnTo>
                <a:lnTo>
                  <a:pt x="6546" y="11656"/>
                </a:lnTo>
                <a:lnTo>
                  <a:pt x="6546" y="11753"/>
                </a:lnTo>
                <a:lnTo>
                  <a:pt x="6570" y="11850"/>
                </a:lnTo>
                <a:lnTo>
                  <a:pt x="6619" y="11948"/>
                </a:lnTo>
                <a:lnTo>
                  <a:pt x="6668" y="11996"/>
                </a:lnTo>
                <a:lnTo>
                  <a:pt x="6765" y="12021"/>
                </a:lnTo>
                <a:lnTo>
                  <a:pt x="6838" y="12021"/>
                </a:lnTo>
                <a:lnTo>
                  <a:pt x="6935" y="11972"/>
                </a:lnTo>
                <a:lnTo>
                  <a:pt x="7033" y="11923"/>
                </a:lnTo>
                <a:lnTo>
                  <a:pt x="7154" y="11777"/>
                </a:lnTo>
                <a:lnTo>
                  <a:pt x="7422" y="11461"/>
                </a:lnTo>
                <a:lnTo>
                  <a:pt x="7641" y="11242"/>
                </a:lnTo>
                <a:lnTo>
                  <a:pt x="7860" y="11023"/>
                </a:lnTo>
                <a:lnTo>
                  <a:pt x="8322" y="10634"/>
                </a:lnTo>
                <a:lnTo>
                  <a:pt x="8736" y="10318"/>
                </a:lnTo>
                <a:lnTo>
                  <a:pt x="9174" y="9977"/>
                </a:lnTo>
                <a:lnTo>
                  <a:pt x="9393" y="9807"/>
                </a:lnTo>
                <a:lnTo>
                  <a:pt x="9563" y="9612"/>
                </a:lnTo>
                <a:lnTo>
                  <a:pt x="9709" y="9393"/>
                </a:lnTo>
                <a:lnTo>
                  <a:pt x="9831" y="9174"/>
                </a:lnTo>
                <a:lnTo>
                  <a:pt x="9855" y="9052"/>
                </a:lnTo>
                <a:lnTo>
                  <a:pt x="9855" y="8931"/>
                </a:lnTo>
                <a:lnTo>
                  <a:pt x="9782" y="8858"/>
                </a:lnTo>
                <a:lnTo>
                  <a:pt x="9709" y="8809"/>
                </a:lnTo>
                <a:lnTo>
                  <a:pt x="9588" y="8760"/>
                </a:lnTo>
                <a:close/>
                <a:moveTo>
                  <a:pt x="2045" y="13359"/>
                </a:moveTo>
                <a:lnTo>
                  <a:pt x="2166" y="13408"/>
                </a:lnTo>
                <a:lnTo>
                  <a:pt x="2166" y="13481"/>
                </a:lnTo>
                <a:lnTo>
                  <a:pt x="2166" y="13554"/>
                </a:lnTo>
                <a:lnTo>
                  <a:pt x="2118" y="13627"/>
                </a:lnTo>
                <a:lnTo>
                  <a:pt x="2069" y="13675"/>
                </a:lnTo>
                <a:lnTo>
                  <a:pt x="1947" y="13773"/>
                </a:lnTo>
                <a:lnTo>
                  <a:pt x="1826" y="13870"/>
                </a:lnTo>
                <a:lnTo>
                  <a:pt x="1655" y="13943"/>
                </a:lnTo>
                <a:lnTo>
                  <a:pt x="1461" y="14016"/>
                </a:lnTo>
                <a:lnTo>
                  <a:pt x="1461" y="14016"/>
                </a:lnTo>
                <a:lnTo>
                  <a:pt x="1607" y="13821"/>
                </a:lnTo>
                <a:lnTo>
                  <a:pt x="1753" y="13627"/>
                </a:lnTo>
                <a:lnTo>
                  <a:pt x="1874" y="13481"/>
                </a:lnTo>
                <a:lnTo>
                  <a:pt x="1972" y="13383"/>
                </a:lnTo>
                <a:lnTo>
                  <a:pt x="1996" y="13383"/>
                </a:lnTo>
                <a:lnTo>
                  <a:pt x="2045" y="13359"/>
                </a:lnTo>
                <a:close/>
                <a:moveTo>
                  <a:pt x="1996" y="12872"/>
                </a:moveTo>
                <a:lnTo>
                  <a:pt x="1899" y="12897"/>
                </a:lnTo>
                <a:lnTo>
                  <a:pt x="1826" y="12921"/>
                </a:lnTo>
                <a:lnTo>
                  <a:pt x="1655" y="13018"/>
                </a:lnTo>
                <a:lnTo>
                  <a:pt x="1534" y="13140"/>
                </a:lnTo>
                <a:lnTo>
                  <a:pt x="1388" y="13286"/>
                </a:lnTo>
                <a:lnTo>
                  <a:pt x="1242" y="13456"/>
                </a:lnTo>
                <a:lnTo>
                  <a:pt x="998" y="13797"/>
                </a:lnTo>
                <a:lnTo>
                  <a:pt x="925" y="13967"/>
                </a:lnTo>
                <a:lnTo>
                  <a:pt x="828" y="14138"/>
                </a:lnTo>
                <a:lnTo>
                  <a:pt x="804" y="14235"/>
                </a:lnTo>
                <a:lnTo>
                  <a:pt x="779" y="14308"/>
                </a:lnTo>
                <a:lnTo>
                  <a:pt x="779" y="14405"/>
                </a:lnTo>
                <a:lnTo>
                  <a:pt x="828" y="14478"/>
                </a:lnTo>
                <a:lnTo>
                  <a:pt x="877" y="14527"/>
                </a:lnTo>
                <a:lnTo>
                  <a:pt x="925" y="14576"/>
                </a:lnTo>
                <a:lnTo>
                  <a:pt x="1047" y="14576"/>
                </a:lnTo>
                <a:lnTo>
                  <a:pt x="1120" y="14551"/>
                </a:lnTo>
                <a:lnTo>
                  <a:pt x="1266" y="14551"/>
                </a:lnTo>
                <a:lnTo>
                  <a:pt x="1412" y="14527"/>
                </a:lnTo>
                <a:lnTo>
                  <a:pt x="1582" y="14478"/>
                </a:lnTo>
                <a:lnTo>
                  <a:pt x="1728" y="14430"/>
                </a:lnTo>
                <a:lnTo>
                  <a:pt x="2020" y="14284"/>
                </a:lnTo>
                <a:lnTo>
                  <a:pt x="2239" y="14138"/>
                </a:lnTo>
                <a:lnTo>
                  <a:pt x="2361" y="14040"/>
                </a:lnTo>
                <a:lnTo>
                  <a:pt x="2483" y="13919"/>
                </a:lnTo>
                <a:lnTo>
                  <a:pt x="2556" y="13773"/>
                </a:lnTo>
                <a:lnTo>
                  <a:pt x="2629" y="13627"/>
                </a:lnTo>
                <a:lnTo>
                  <a:pt x="2653" y="13481"/>
                </a:lnTo>
                <a:lnTo>
                  <a:pt x="2653" y="13408"/>
                </a:lnTo>
                <a:lnTo>
                  <a:pt x="2629" y="13335"/>
                </a:lnTo>
                <a:lnTo>
                  <a:pt x="2604" y="13262"/>
                </a:lnTo>
                <a:lnTo>
                  <a:pt x="2556" y="13189"/>
                </a:lnTo>
                <a:lnTo>
                  <a:pt x="2483" y="13140"/>
                </a:lnTo>
                <a:lnTo>
                  <a:pt x="2385" y="13091"/>
                </a:lnTo>
                <a:lnTo>
                  <a:pt x="2288" y="12970"/>
                </a:lnTo>
                <a:lnTo>
                  <a:pt x="2166" y="12897"/>
                </a:lnTo>
                <a:lnTo>
                  <a:pt x="2069" y="12872"/>
                </a:lnTo>
                <a:close/>
                <a:moveTo>
                  <a:pt x="15525" y="560"/>
                </a:moveTo>
                <a:lnTo>
                  <a:pt x="16084" y="633"/>
                </a:lnTo>
                <a:lnTo>
                  <a:pt x="16644" y="706"/>
                </a:lnTo>
                <a:lnTo>
                  <a:pt x="17204" y="828"/>
                </a:lnTo>
                <a:lnTo>
                  <a:pt x="17763" y="974"/>
                </a:lnTo>
                <a:lnTo>
                  <a:pt x="17666" y="1023"/>
                </a:lnTo>
                <a:lnTo>
                  <a:pt x="17593" y="1096"/>
                </a:lnTo>
                <a:lnTo>
                  <a:pt x="17496" y="1169"/>
                </a:lnTo>
                <a:lnTo>
                  <a:pt x="17496" y="1193"/>
                </a:lnTo>
                <a:lnTo>
                  <a:pt x="17520" y="1217"/>
                </a:lnTo>
                <a:lnTo>
                  <a:pt x="17569" y="1266"/>
                </a:lnTo>
                <a:lnTo>
                  <a:pt x="17617" y="1290"/>
                </a:lnTo>
                <a:lnTo>
                  <a:pt x="17739" y="1315"/>
                </a:lnTo>
                <a:lnTo>
                  <a:pt x="17861" y="1290"/>
                </a:lnTo>
                <a:lnTo>
                  <a:pt x="17934" y="1290"/>
                </a:lnTo>
                <a:lnTo>
                  <a:pt x="17982" y="1242"/>
                </a:lnTo>
                <a:lnTo>
                  <a:pt x="18007" y="1363"/>
                </a:lnTo>
                <a:lnTo>
                  <a:pt x="18031" y="1461"/>
                </a:lnTo>
                <a:lnTo>
                  <a:pt x="17909" y="1485"/>
                </a:lnTo>
                <a:lnTo>
                  <a:pt x="17812" y="1534"/>
                </a:lnTo>
                <a:lnTo>
                  <a:pt x="17715" y="1582"/>
                </a:lnTo>
                <a:lnTo>
                  <a:pt x="17617" y="1655"/>
                </a:lnTo>
                <a:lnTo>
                  <a:pt x="17593" y="1680"/>
                </a:lnTo>
                <a:lnTo>
                  <a:pt x="17593" y="1753"/>
                </a:lnTo>
                <a:lnTo>
                  <a:pt x="17617" y="1801"/>
                </a:lnTo>
                <a:lnTo>
                  <a:pt x="17690" y="1826"/>
                </a:lnTo>
                <a:lnTo>
                  <a:pt x="17739" y="1850"/>
                </a:lnTo>
                <a:lnTo>
                  <a:pt x="17812" y="1874"/>
                </a:lnTo>
                <a:lnTo>
                  <a:pt x="17958" y="1850"/>
                </a:lnTo>
                <a:lnTo>
                  <a:pt x="18080" y="1801"/>
                </a:lnTo>
                <a:lnTo>
                  <a:pt x="18104" y="1996"/>
                </a:lnTo>
                <a:lnTo>
                  <a:pt x="17909" y="2069"/>
                </a:lnTo>
                <a:lnTo>
                  <a:pt x="17788" y="2118"/>
                </a:lnTo>
                <a:lnTo>
                  <a:pt x="17690" y="2215"/>
                </a:lnTo>
                <a:lnTo>
                  <a:pt x="17642" y="2264"/>
                </a:lnTo>
                <a:lnTo>
                  <a:pt x="17642" y="2361"/>
                </a:lnTo>
                <a:lnTo>
                  <a:pt x="17666" y="2410"/>
                </a:lnTo>
                <a:lnTo>
                  <a:pt x="17739" y="2458"/>
                </a:lnTo>
                <a:lnTo>
                  <a:pt x="17836" y="2483"/>
                </a:lnTo>
                <a:lnTo>
                  <a:pt x="17934" y="2458"/>
                </a:lnTo>
                <a:lnTo>
                  <a:pt x="18128" y="2410"/>
                </a:lnTo>
                <a:lnTo>
                  <a:pt x="18153" y="2531"/>
                </a:lnTo>
                <a:lnTo>
                  <a:pt x="18007" y="2555"/>
                </a:lnTo>
                <a:lnTo>
                  <a:pt x="17836" y="2604"/>
                </a:lnTo>
                <a:lnTo>
                  <a:pt x="17763" y="2653"/>
                </a:lnTo>
                <a:lnTo>
                  <a:pt x="17715" y="2726"/>
                </a:lnTo>
                <a:lnTo>
                  <a:pt x="17690" y="2823"/>
                </a:lnTo>
                <a:lnTo>
                  <a:pt x="17690" y="2896"/>
                </a:lnTo>
                <a:lnTo>
                  <a:pt x="17739" y="2945"/>
                </a:lnTo>
                <a:lnTo>
                  <a:pt x="17812" y="2993"/>
                </a:lnTo>
                <a:lnTo>
                  <a:pt x="18153" y="2993"/>
                </a:lnTo>
                <a:lnTo>
                  <a:pt x="18177" y="2969"/>
                </a:lnTo>
                <a:lnTo>
                  <a:pt x="18177" y="3261"/>
                </a:lnTo>
                <a:lnTo>
                  <a:pt x="17739" y="3383"/>
                </a:lnTo>
                <a:lnTo>
                  <a:pt x="17690" y="3407"/>
                </a:lnTo>
                <a:lnTo>
                  <a:pt x="17666" y="3431"/>
                </a:lnTo>
                <a:lnTo>
                  <a:pt x="17617" y="3529"/>
                </a:lnTo>
                <a:lnTo>
                  <a:pt x="17617" y="3577"/>
                </a:lnTo>
                <a:lnTo>
                  <a:pt x="17642" y="3626"/>
                </a:lnTo>
                <a:lnTo>
                  <a:pt x="17666" y="3650"/>
                </a:lnTo>
                <a:lnTo>
                  <a:pt x="17715" y="3699"/>
                </a:lnTo>
                <a:lnTo>
                  <a:pt x="17812" y="3723"/>
                </a:lnTo>
                <a:lnTo>
                  <a:pt x="17934" y="3723"/>
                </a:lnTo>
                <a:lnTo>
                  <a:pt x="18153" y="3699"/>
                </a:lnTo>
                <a:lnTo>
                  <a:pt x="18153" y="3699"/>
                </a:lnTo>
                <a:lnTo>
                  <a:pt x="18104" y="4186"/>
                </a:lnTo>
                <a:lnTo>
                  <a:pt x="17934" y="4088"/>
                </a:lnTo>
                <a:lnTo>
                  <a:pt x="17739" y="4040"/>
                </a:lnTo>
                <a:lnTo>
                  <a:pt x="17642" y="4015"/>
                </a:lnTo>
                <a:lnTo>
                  <a:pt x="17569" y="4040"/>
                </a:lnTo>
                <a:lnTo>
                  <a:pt x="17471" y="4064"/>
                </a:lnTo>
                <a:lnTo>
                  <a:pt x="17423" y="4137"/>
                </a:lnTo>
                <a:lnTo>
                  <a:pt x="17423" y="4186"/>
                </a:lnTo>
                <a:lnTo>
                  <a:pt x="17496" y="4283"/>
                </a:lnTo>
                <a:lnTo>
                  <a:pt x="17617" y="4332"/>
                </a:lnTo>
                <a:lnTo>
                  <a:pt x="17812" y="4429"/>
                </a:lnTo>
                <a:lnTo>
                  <a:pt x="17982" y="4526"/>
                </a:lnTo>
                <a:lnTo>
                  <a:pt x="18055" y="4551"/>
                </a:lnTo>
                <a:lnTo>
                  <a:pt x="17958" y="4940"/>
                </a:lnTo>
                <a:lnTo>
                  <a:pt x="17690" y="4843"/>
                </a:lnTo>
                <a:lnTo>
                  <a:pt x="17471" y="4721"/>
                </a:lnTo>
                <a:lnTo>
                  <a:pt x="17228" y="4648"/>
                </a:lnTo>
                <a:lnTo>
                  <a:pt x="17155" y="4648"/>
                </a:lnTo>
                <a:lnTo>
                  <a:pt x="17155" y="4672"/>
                </a:lnTo>
                <a:lnTo>
                  <a:pt x="17155" y="4721"/>
                </a:lnTo>
                <a:lnTo>
                  <a:pt x="17204" y="4818"/>
                </a:lnTo>
                <a:lnTo>
                  <a:pt x="17252" y="4891"/>
                </a:lnTo>
                <a:lnTo>
                  <a:pt x="17350" y="4989"/>
                </a:lnTo>
                <a:lnTo>
                  <a:pt x="17423" y="5062"/>
                </a:lnTo>
                <a:lnTo>
                  <a:pt x="17642" y="5183"/>
                </a:lnTo>
                <a:lnTo>
                  <a:pt x="17861" y="5256"/>
                </a:lnTo>
                <a:lnTo>
                  <a:pt x="17739" y="5621"/>
                </a:lnTo>
                <a:lnTo>
                  <a:pt x="17617" y="5938"/>
                </a:lnTo>
                <a:lnTo>
                  <a:pt x="17569" y="5889"/>
                </a:lnTo>
                <a:lnTo>
                  <a:pt x="17520" y="5840"/>
                </a:lnTo>
                <a:lnTo>
                  <a:pt x="17398" y="5743"/>
                </a:lnTo>
                <a:lnTo>
                  <a:pt x="17301" y="5670"/>
                </a:lnTo>
                <a:lnTo>
                  <a:pt x="17179" y="5597"/>
                </a:lnTo>
                <a:lnTo>
                  <a:pt x="17082" y="5573"/>
                </a:lnTo>
                <a:lnTo>
                  <a:pt x="16985" y="5548"/>
                </a:lnTo>
                <a:lnTo>
                  <a:pt x="16887" y="5548"/>
                </a:lnTo>
                <a:lnTo>
                  <a:pt x="16766" y="5597"/>
                </a:lnTo>
                <a:lnTo>
                  <a:pt x="16741" y="5621"/>
                </a:lnTo>
                <a:lnTo>
                  <a:pt x="16741" y="5670"/>
                </a:lnTo>
                <a:lnTo>
                  <a:pt x="16741" y="5719"/>
                </a:lnTo>
                <a:lnTo>
                  <a:pt x="16766" y="5743"/>
                </a:lnTo>
                <a:lnTo>
                  <a:pt x="16863" y="5840"/>
                </a:lnTo>
                <a:lnTo>
                  <a:pt x="16936" y="5913"/>
                </a:lnTo>
                <a:lnTo>
                  <a:pt x="17009" y="5962"/>
                </a:lnTo>
                <a:lnTo>
                  <a:pt x="17228" y="6132"/>
                </a:lnTo>
                <a:lnTo>
                  <a:pt x="17325" y="6181"/>
                </a:lnTo>
                <a:lnTo>
                  <a:pt x="17447" y="6205"/>
                </a:lnTo>
                <a:lnTo>
                  <a:pt x="17496" y="6205"/>
                </a:lnTo>
                <a:lnTo>
                  <a:pt x="17325" y="6473"/>
                </a:lnTo>
                <a:lnTo>
                  <a:pt x="17204" y="6473"/>
                </a:lnTo>
                <a:lnTo>
                  <a:pt x="17106" y="6449"/>
                </a:lnTo>
                <a:lnTo>
                  <a:pt x="17009" y="6400"/>
                </a:lnTo>
                <a:lnTo>
                  <a:pt x="16936" y="6351"/>
                </a:lnTo>
                <a:lnTo>
                  <a:pt x="16814" y="6230"/>
                </a:lnTo>
                <a:lnTo>
                  <a:pt x="16668" y="6108"/>
                </a:lnTo>
                <a:lnTo>
                  <a:pt x="16522" y="6035"/>
                </a:lnTo>
                <a:lnTo>
                  <a:pt x="16449" y="6011"/>
                </a:lnTo>
                <a:lnTo>
                  <a:pt x="16352" y="6011"/>
                </a:lnTo>
                <a:lnTo>
                  <a:pt x="16279" y="6035"/>
                </a:lnTo>
                <a:lnTo>
                  <a:pt x="16182" y="6084"/>
                </a:lnTo>
                <a:lnTo>
                  <a:pt x="16133" y="6132"/>
                </a:lnTo>
                <a:lnTo>
                  <a:pt x="16133" y="6181"/>
                </a:lnTo>
                <a:lnTo>
                  <a:pt x="16182" y="6230"/>
                </a:lnTo>
                <a:lnTo>
                  <a:pt x="16230" y="6254"/>
                </a:lnTo>
                <a:lnTo>
                  <a:pt x="16303" y="6254"/>
                </a:lnTo>
                <a:lnTo>
                  <a:pt x="16401" y="6303"/>
                </a:lnTo>
                <a:lnTo>
                  <a:pt x="16547" y="6424"/>
                </a:lnTo>
                <a:lnTo>
                  <a:pt x="16693" y="6570"/>
                </a:lnTo>
                <a:lnTo>
                  <a:pt x="16814" y="6692"/>
                </a:lnTo>
                <a:lnTo>
                  <a:pt x="16936" y="6789"/>
                </a:lnTo>
                <a:lnTo>
                  <a:pt x="17082" y="6838"/>
                </a:lnTo>
                <a:lnTo>
                  <a:pt x="16668" y="7325"/>
                </a:lnTo>
                <a:lnTo>
                  <a:pt x="16157" y="7106"/>
                </a:lnTo>
                <a:lnTo>
                  <a:pt x="16011" y="7033"/>
                </a:lnTo>
                <a:lnTo>
                  <a:pt x="15865" y="7008"/>
                </a:lnTo>
                <a:lnTo>
                  <a:pt x="15744" y="7008"/>
                </a:lnTo>
                <a:lnTo>
                  <a:pt x="15598" y="7057"/>
                </a:lnTo>
                <a:lnTo>
                  <a:pt x="15573" y="7081"/>
                </a:lnTo>
                <a:lnTo>
                  <a:pt x="15549" y="7106"/>
                </a:lnTo>
                <a:lnTo>
                  <a:pt x="15549" y="7154"/>
                </a:lnTo>
                <a:lnTo>
                  <a:pt x="15573" y="7179"/>
                </a:lnTo>
                <a:lnTo>
                  <a:pt x="15646" y="7276"/>
                </a:lnTo>
                <a:lnTo>
                  <a:pt x="15744" y="7349"/>
                </a:lnTo>
                <a:lnTo>
                  <a:pt x="15987" y="7495"/>
                </a:lnTo>
                <a:lnTo>
                  <a:pt x="16328" y="7665"/>
                </a:lnTo>
                <a:lnTo>
                  <a:pt x="16036" y="7957"/>
                </a:lnTo>
                <a:lnTo>
                  <a:pt x="15890" y="7909"/>
                </a:lnTo>
                <a:lnTo>
                  <a:pt x="15744" y="7884"/>
                </a:lnTo>
                <a:lnTo>
                  <a:pt x="15598" y="7860"/>
                </a:lnTo>
                <a:lnTo>
                  <a:pt x="15452" y="7836"/>
                </a:lnTo>
                <a:lnTo>
                  <a:pt x="15160" y="7690"/>
                </a:lnTo>
                <a:lnTo>
                  <a:pt x="15014" y="7641"/>
                </a:lnTo>
                <a:lnTo>
                  <a:pt x="14868" y="7592"/>
                </a:lnTo>
                <a:lnTo>
                  <a:pt x="14819" y="7617"/>
                </a:lnTo>
                <a:lnTo>
                  <a:pt x="14770" y="7665"/>
                </a:lnTo>
                <a:lnTo>
                  <a:pt x="14770" y="7714"/>
                </a:lnTo>
                <a:lnTo>
                  <a:pt x="14770" y="7763"/>
                </a:lnTo>
                <a:lnTo>
                  <a:pt x="14843" y="7860"/>
                </a:lnTo>
                <a:lnTo>
                  <a:pt x="14916" y="7957"/>
                </a:lnTo>
                <a:lnTo>
                  <a:pt x="15135" y="8128"/>
                </a:lnTo>
                <a:lnTo>
                  <a:pt x="15427" y="8249"/>
                </a:lnTo>
                <a:lnTo>
                  <a:pt x="15549" y="8298"/>
                </a:lnTo>
                <a:lnTo>
                  <a:pt x="15695" y="8322"/>
                </a:lnTo>
                <a:lnTo>
                  <a:pt x="15403" y="8639"/>
                </a:lnTo>
                <a:lnTo>
                  <a:pt x="15184" y="8590"/>
                </a:lnTo>
                <a:lnTo>
                  <a:pt x="14965" y="8541"/>
                </a:lnTo>
                <a:lnTo>
                  <a:pt x="14770" y="8468"/>
                </a:lnTo>
                <a:lnTo>
                  <a:pt x="14576" y="8347"/>
                </a:lnTo>
                <a:lnTo>
                  <a:pt x="14551" y="8322"/>
                </a:lnTo>
                <a:lnTo>
                  <a:pt x="14503" y="8322"/>
                </a:lnTo>
                <a:lnTo>
                  <a:pt x="14454" y="8371"/>
                </a:lnTo>
                <a:lnTo>
                  <a:pt x="14430" y="8420"/>
                </a:lnTo>
                <a:lnTo>
                  <a:pt x="14430" y="8493"/>
                </a:lnTo>
                <a:lnTo>
                  <a:pt x="14478" y="8590"/>
                </a:lnTo>
                <a:lnTo>
                  <a:pt x="14551" y="8687"/>
                </a:lnTo>
                <a:lnTo>
                  <a:pt x="14722" y="8809"/>
                </a:lnTo>
                <a:lnTo>
                  <a:pt x="14892" y="8906"/>
                </a:lnTo>
                <a:lnTo>
                  <a:pt x="15111" y="8979"/>
                </a:lnTo>
                <a:lnTo>
                  <a:pt x="14843" y="9271"/>
                </a:lnTo>
                <a:lnTo>
                  <a:pt x="14795" y="9247"/>
                </a:lnTo>
                <a:lnTo>
                  <a:pt x="14503" y="9150"/>
                </a:lnTo>
                <a:lnTo>
                  <a:pt x="14211" y="9052"/>
                </a:lnTo>
                <a:lnTo>
                  <a:pt x="13919" y="8955"/>
                </a:lnTo>
                <a:lnTo>
                  <a:pt x="13627" y="8858"/>
                </a:lnTo>
                <a:lnTo>
                  <a:pt x="13578" y="8858"/>
                </a:lnTo>
                <a:lnTo>
                  <a:pt x="13554" y="8882"/>
                </a:lnTo>
                <a:lnTo>
                  <a:pt x="13529" y="8931"/>
                </a:lnTo>
                <a:lnTo>
                  <a:pt x="13554" y="8955"/>
                </a:lnTo>
                <a:lnTo>
                  <a:pt x="13627" y="9077"/>
                </a:lnTo>
                <a:lnTo>
                  <a:pt x="13748" y="9198"/>
                </a:lnTo>
                <a:lnTo>
                  <a:pt x="13846" y="9296"/>
                </a:lnTo>
                <a:lnTo>
                  <a:pt x="13992" y="9369"/>
                </a:lnTo>
                <a:lnTo>
                  <a:pt x="14284" y="9515"/>
                </a:lnTo>
                <a:lnTo>
                  <a:pt x="14576" y="9612"/>
                </a:lnTo>
                <a:lnTo>
                  <a:pt x="14211" y="10001"/>
                </a:lnTo>
                <a:lnTo>
                  <a:pt x="14186" y="9953"/>
                </a:lnTo>
                <a:lnTo>
                  <a:pt x="14113" y="9904"/>
                </a:lnTo>
                <a:lnTo>
                  <a:pt x="13846" y="9709"/>
                </a:lnTo>
                <a:lnTo>
                  <a:pt x="13529" y="9563"/>
                </a:lnTo>
                <a:lnTo>
                  <a:pt x="13359" y="9490"/>
                </a:lnTo>
                <a:lnTo>
                  <a:pt x="13213" y="9442"/>
                </a:lnTo>
                <a:lnTo>
                  <a:pt x="13043" y="9393"/>
                </a:lnTo>
                <a:lnTo>
                  <a:pt x="12824" y="9393"/>
                </a:lnTo>
                <a:lnTo>
                  <a:pt x="12799" y="9442"/>
                </a:lnTo>
                <a:lnTo>
                  <a:pt x="12799" y="9490"/>
                </a:lnTo>
                <a:lnTo>
                  <a:pt x="12824" y="9515"/>
                </a:lnTo>
                <a:lnTo>
                  <a:pt x="13067" y="9734"/>
                </a:lnTo>
                <a:lnTo>
                  <a:pt x="13335" y="9904"/>
                </a:lnTo>
                <a:lnTo>
                  <a:pt x="13627" y="10074"/>
                </a:lnTo>
                <a:lnTo>
                  <a:pt x="13919" y="10220"/>
                </a:lnTo>
                <a:lnTo>
                  <a:pt x="13967" y="10245"/>
                </a:lnTo>
                <a:lnTo>
                  <a:pt x="13894" y="10318"/>
                </a:lnTo>
                <a:lnTo>
                  <a:pt x="13748" y="10464"/>
                </a:lnTo>
                <a:lnTo>
                  <a:pt x="13700" y="10391"/>
                </a:lnTo>
                <a:lnTo>
                  <a:pt x="13627" y="10318"/>
                </a:lnTo>
                <a:lnTo>
                  <a:pt x="13456" y="10220"/>
                </a:lnTo>
                <a:lnTo>
                  <a:pt x="13091" y="10074"/>
                </a:lnTo>
                <a:lnTo>
                  <a:pt x="12897" y="10026"/>
                </a:lnTo>
                <a:lnTo>
                  <a:pt x="12702" y="9953"/>
                </a:lnTo>
                <a:lnTo>
                  <a:pt x="12507" y="9928"/>
                </a:lnTo>
                <a:lnTo>
                  <a:pt x="12288" y="9904"/>
                </a:lnTo>
                <a:lnTo>
                  <a:pt x="12240" y="9904"/>
                </a:lnTo>
                <a:lnTo>
                  <a:pt x="12215" y="9928"/>
                </a:lnTo>
                <a:lnTo>
                  <a:pt x="12191" y="9977"/>
                </a:lnTo>
                <a:lnTo>
                  <a:pt x="12215" y="10050"/>
                </a:lnTo>
                <a:lnTo>
                  <a:pt x="12264" y="10099"/>
                </a:lnTo>
                <a:lnTo>
                  <a:pt x="12459" y="10196"/>
                </a:lnTo>
                <a:lnTo>
                  <a:pt x="12629" y="10293"/>
                </a:lnTo>
                <a:lnTo>
                  <a:pt x="12994" y="10512"/>
                </a:lnTo>
                <a:lnTo>
                  <a:pt x="13237" y="10634"/>
                </a:lnTo>
                <a:lnTo>
                  <a:pt x="13359" y="10682"/>
                </a:lnTo>
                <a:lnTo>
                  <a:pt x="13505" y="10707"/>
                </a:lnTo>
                <a:lnTo>
                  <a:pt x="12921" y="11291"/>
                </a:lnTo>
                <a:lnTo>
                  <a:pt x="12799" y="11193"/>
                </a:lnTo>
                <a:lnTo>
                  <a:pt x="12653" y="11096"/>
                </a:lnTo>
                <a:lnTo>
                  <a:pt x="12434" y="10974"/>
                </a:lnTo>
                <a:lnTo>
                  <a:pt x="12240" y="10828"/>
                </a:lnTo>
                <a:lnTo>
                  <a:pt x="12021" y="10682"/>
                </a:lnTo>
                <a:lnTo>
                  <a:pt x="11802" y="10585"/>
                </a:lnTo>
                <a:lnTo>
                  <a:pt x="11680" y="10537"/>
                </a:lnTo>
                <a:lnTo>
                  <a:pt x="11534" y="10537"/>
                </a:lnTo>
                <a:lnTo>
                  <a:pt x="11510" y="10561"/>
                </a:lnTo>
                <a:lnTo>
                  <a:pt x="11510" y="10585"/>
                </a:lnTo>
                <a:lnTo>
                  <a:pt x="11534" y="10609"/>
                </a:lnTo>
                <a:lnTo>
                  <a:pt x="11704" y="10804"/>
                </a:lnTo>
                <a:lnTo>
                  <a:pt x="11996" y="11072"/>
                </a:lnTo>
                <a:lnTo>
                  <a:pt x="12337" y="11364"/>
                </a:lnTo>
                <a:lnTo>
                  <a:pt x="12507" y="11461"/>
                </a:lnTo>
                <a:lnTo>
                  <a:pt x="12678" y="11534"/>
                </a:lnTo>
                <a:lnTo>
                  <a:pt x="12337" y="11875"/>
                </a:lnTo>
                <a:lnTo>
                  <a:pt x="12215" y="11826"/>
                </a:lnTo>
                <a:lnTo>
                  <a:pt x="12094" y="11777"/>
                </a:lnTo>
                <a:lnTo>
                  <a:pt x="11899" y="11680"/>
                </a:lnTo>
                <a:lnTo>
                  <a:pt x="11510" y="11437"/>
                </a:lnTo>
                <a:lnTo>
                  <a:pt x="11291" y="11339"/>
                </a:lnTo>
                <a:lnTo>
                  <a:pt x="11193" y="11315"/>
                </a:lnTo>
                <a:lnTo>
                  <a:pt x="11072" y="11291"/>
                </a:lnTo>
                <a:lnTo>
                  <a:pt x="10999" y="11315"/>
                </a:lnTo>
                <a:lnTo>
                  <a:pt x="10974" y="11364"/>
                </a:lnTo>
                <a:lnTo>
                  <a:pt x="10950" y="11437"/>
                </a:lnTo>
                <a:lnTo>
                  <a:pt x="10999" y="11485"/>
                </a:lnTo>
                <a:lnTo>
                  <a:pt x="11266" y="11704"/>
                </a:lnTo>
                <a:lnTo>
                  <a:pt x="11558" y="11923"/>
                </a:lnTo>
                <a:lnTo>
                  <a:pt x="11777" y="12069"/>
                </a:lnTo>
                <a:lnTo>
                  <a:pt x="12045" y="12191"/>
                </a:lnTo>
                <a:lnTo>
                  <a:pt x="11753" y="12483"/>
                </a:lnTo>
                <a:lnTo>
                  <a:pt x="11485" y="12264"/>
                </a:lnTo>
                <a:lnTo>
                  <a:pt x="11218" y="12045"/>
                </a:lnTo>
                <a:lnTo>
                  <a:pt x="11047" y="11899"/>
                </a:lnTo>
                <a:lnTo>
                  <a:pt x="10877" y="11777"/>
                </a:lnTo>
                <a:lnTo>
                  <a:pt x="10682" y="11680"/>
                </a:lnTo>
                <a:lnTo>
                  <a:pt x="10488" y="11631"/>
                </a:lnTo>
                <a:lnTo>
                  <a:pt x="10439" y="11656"/>
                </a:lnTo>
                <a:lnTo>
                  <a:pt x="10439" y="11680"/>
                </a:lnTo>
                <a:lnTo>
                  <a:pt x="10415" y="11704"/>
                </a:lnTo>
                <a:lnTo>
                  <a:pt x="10439" y="11753"/>
                </a:lnTo>
                <a:lnTo>
                  <a:pt x="11072" y="12410"/>
                </a:lnTo>
                <a:lnTo>
                  <a:pt x="11242" y="12605"/>
                </a:lnTo>
                <a:lnTo>
                  <a:pt x="11461" y="12775"/>
                </a:lnTo>
                <a:lnTo>
                  <a:pt x="11315" y="12945"/>
                </a:lnTo>
                <a:lnTo>
                  <a:pt x="11193" y="12848"/>
                </a:lnTo>
                <a:lnTo>
                  <a:pt x="11047" y="12775"/>
                </a:lnTo>
                <a:lnTo>
                  <a:pt x="10780" y="12629"/>
                </a:lnTo>
                <a:lnTo>
                  <a:pt x="10366" y="12361"/>
                </a:lnTo>
                <a:lnTo>
                  <a:pt x="10172" y="12215"/>
                </a:lnTo>
                <a:lnTo>
                  <a:pt x="9977" y="12069"/>
                </a:lnTo>
                <a:lnTo>
                  <a:pt x="9953" y="12045"/>
                </a:lnTo>
                <a:lnTo>
                  <a:pt x="9928" y="12069"/>
                </a:lnTo>
                <a:lnTo>
                  <a:pt x="9904" y="12094"/>
                </a:lnTo>
                <a:lnTo>
                  <a:pt x="9928" y="12118"/>
                </a:lnTo>
                <a:lnTo>
                  <a:pt x="10220" y="12532"/>
                </a:lnTo>
                <a:lnTo>
                  <a:pt x="10391" y="12702"/>
                </a:lnTo>
                <a:lnTo>
                  <a:pt x="10585" y="12897"/>
                </a:lnTo>
                <a:lnTo>
                  <a:pt x="10804" y="13067"/>
                </a:lnTo>
                <a:lnTo>
                  <a:pt x="10926" y="13140"/>
                </a:lnTo>
                <a:lnTo>
                  <a:pt x="11047" y="13213"/>
                </a:lnTo>
                <a:lnTo>
                  <a:pt x="10780" y="13456"/>
                </a:lnTo>
                <a:lnTo>
                  <a:pt x="10439" y="13213"/>
                </a:lnTo>
                <a:lnTo>
                  <a:pt x="10099" y="12970"/>
                </a:lnTo>
                <a:lnTo>
                  <a:pt x="9928" y="12872"/>
                </a:lnTo>
                <a:lnTo>
                  <a:pt x="9734" y="12799"/>
                </a:lnTo>
                <a:lnTo>
                  <a:pt x="9563" y="12726"/>
                </a:lnTo>
                <a:lnTo>
                  <a:pt x="9369" y="12726"/>
                </a:lnTo>
                <a:lnTo>
                  <a:pt x="9320" y="12751"/>
                </a:lnTo>
                <a:lnTo>
                  <a:pt x="9320" y="12775"/>
                </a:lnTo>
                <a:lnTo>
                  <a:pt x="9320" y="12799"/>
                </a:lnTo>
                <a:lnTo>
                  <a:pt x="9442" y="12921"/>
                </a:lnTo>
                <a:lnTo>
                  <a:pt x="9588" y="13043"/>
                </a:lnTo>
                <a:lnTo>
                  <a:pt x="9855" y="13262"/>
                </a:lnTo>
                <a:lnTo>
                  <a:pt x="10464" y="13773"/>
                </a:lnTo>
                <a:lnTo>
                  <a:pt x="10293" y="13943"/>
                </a:lnTo>
                <a:lnTo>
                  <a:pt x="10123" y="13821"/>
                </a:lnTo>
                <a:lnTo>
                  <a:pt x="9953" y="13724"/>
                </a:lnTo>
                <a:lnTo>
                  <a:pt x="9612" y="13554"/>
                </a:lnTo>
                <a:lnTo>
                  <a:pt x="9393" y="13408"/>
                </a:lnTo>
                <a:lnTo>
                  <a:pt x="9223" y="13237"/>
                </a:lnTo>
                <a:lnTo>
                  <a:pt x="9052" y="13067"/>
                </a:lnTo>
                <a:lnTo>
                  <a:pt x="8906" y="12848"/>
                </a:lnTo>
                <a:lnTo>
                  <a:pt x="8833" y="12799"/>
                </a:lnTo>
                <a:lnTo>
                  <a:pt x="8760" y="12799"/>
                </a:lnTo>
                <a:lnTo>
                  <a:pt x="8712" y="12824"/>
                </a:lnTo>
                <a:lnTo>
                  <a:pt x="8663" y="12897"/>
                </a:lnTo>
                <a:lnTo>
                  <a:pt x="8639" y="13018"/>
                </a:lnTo>
                <a:lnTo>
                  <a:pt x="8663" y="13164"/>
                </a:lnTo>
                <a:lnTo>
                  <a:pt x="8687" y="13286"/>
                </a:lnTo>
                <a:lnTo>
                  <a:pt x="8760" y="13408"/>
                </a:lnTo>
                <a:lnTo>
                  <a:pt x="8833" y="13529"/>
                </a:lnTo>
                <a:lnTo>
                  <a:pt x="8931" y="13627"/>
                </a:lnTo>
                <a:lnTo>
                  <a:pt x="9125" y="13821"/>
                </a:lnTo>
                <a:lnTo>
                  <a:pt x="9490" y="14089"/>
                </a:lnTo>
                <a:lnTo>
                  <a:pt x="9685" y="14211"/>
                </a:lnTo>
                <a:lnTo>
                  <a:pt x="9904" y="14308"/>
                </a:lnTo>
                <a:lnTo>
                  <a:pt x="9661" y="14527"/>
                </a:lnTo>
                <a:lnTo>
                  <a:pt x="9369" y="14381"/>
                </a:lnTo>
                <a:lnTo>
                  <a:pt x="9052" y="14235"/>
                </a:lnTo>
                <a:lnTo>
                  <a:pt x="8760" y="14089"/>
                </a:lnTo>
                <a:lnTo>
                  <a:pt x="8614" y="13992"/>
                </a:lnTo>
                <a:lnTo>
                  <a:pt x="8468" y="13919"/>
                </a:lnTo>
                <a:lnTo>
                  <a:pt x="8444" y="13894"/>
                </a:lnTo>
                <a:lnTo>
                  <a:pt x="8420" y="13894"/>
                </a:lnTo>
                <a:lnTo>
                  <a:pt x="8395" y="13919"/>
                </a:lnTo>
                <a:lnTo>
                  <a:pt x="8395" y="13967"/>
                </a:lnTo>
                <a:lnTo>
                  <a:pt x="8468" y="14138"/>
                </a:lnTo>
                <a:lnTo>
                  <a:pt x="8566" y="14308"/>
                </a:lnTo>
                <a:lnTo>
                  <a:pt x="8687" y="14430"/>
                </a:lnTo>
                <a:lnTo>
                  <a:pt x="8833" y="14551"/>
                </a:lnTo>
                <a:lnTo>
                  <a:pt x="9296" y="14868"/>
                </a:lnTo>
                <a:lnTo>
                  <a:pt x="9004" y="15160"/>
                </a:lnTo>
                <a:lnTo>
                  <a:pt x="8614" y="14770"/>
                </a:lnTo>
                <a:lnTo>
                  <a:pt x="8201" y="14405"/>
                </a:lnTo>
                <a:lnTo>
                  <a:pt x="7398" y="13700"/>
                </a:lnTo>
                <a:lnTo>
                  <a:pt x="6984" y="13359"/>
                </a:lnTo>
                <a:lnTo>
                  <a:pt x="6595" y="12994"/>
                </a:lnTo>
                <a:lnTo>
                  <a:pt x="6205" y="12605"/>
                </a:lnTo>
                <a:lnTo>
                  <a:pt x="5840" y="12215"/>
                </a:lnTo>
                <a:lnTo>
                  <a:pt x="5500" y="11777"/>
                </a:lnTo>
                <a:lnTo>
                  <a:pt x="5135" y="11315"/>
                </a:lnTo>
                <a:lnTo>
                  <a:pt x="4794" y="10901"/>
                </a:lnTo>
                <a:lnTo>
                  <a:pt x="4599" y="10682"/>
                </a:lnTo>
                <a:lnTo>
                  <a:pt x="4405" y="10488"/>
                </a:lnTo>
                <a:lnTo>
                  <a:pt x="4137" y="10269"/>
                </a:lnTo>
                <a:lnTo>
                  <a:pt x="3845" y="10074"/>
                </a:lnTo>
                <a:lnTo>
                  <a:pt x="3553" y="9855"/>
                </a:lnTo>
                <a:lnTo>
                  <a:pt x="3285" y="9661"/>
                </a:lnTo>
                <a:lnTo>
                  <a:pt x="3261" y="9588"/>
                </a:lnTo>
                <a:lnTo>
                  <a:pt x="3602" y="9296"/>
                </a:lnTo>
                <a:lnTo>
                  <a:pt x="3967" y="9004"/>
                </a:lnTo>
                <a:lnTo>
                  <a:pt x="4332" y="8712"/>
                </a:lnTo>
                <a:lnTo>
                  <a:pt x="4672" y="8420"/>
                </a:lnTo>
                <a:lnTo>
                  <a:pt x="5646" y="7519"/>
                </a:lnTo>
                <a:lnTo>
                  <a:pt x="6595" y="6595"/>
                </a:lnTo>
                <a:lnTo>
                  <a:pt x="6984" y="6205"/>
                </a:lnTo>
                <a:lnTo>
                  <a:pt x="7349" y="5792"/>
                </a:lnTo>
                <a:lnTo>
                  <a:pt x="8055" y="4940"/>
                </a:lnTo>
                <a:lnTo>
                  <a:pt x="8760" y="4088"/>
                </a:lnTo>
                <a:lnTo>
                  <a:pt x="9466" y="3237"/>
                </a:lnTo>
                <a:lnTo>
                  <a:pt x="9855" y="2799"/>
                </a:lnTo>
                <a:lnTo>
                  <a:pt x="10269" y="2410"/>
                </a:lnTo>
                <a:lnTo>
                  <a:pt x="10707" y="2045"/>
                </a:lnTo>
                <a:lnTo>
                  <a:pt x="11169" y="1704"/>
                </a:lnTo>
                <a:lnTo>
                  <a:pt x="11631" y="1412"/>
                </a:lnTo>
                <a:lnTo>
                  <a:pt x="12142" y="1144"/>
                </a:lnTo>
                <a:lnTo>
                  <a:pt x="12678" y="950"/>
                </a:lnTo>
                <a:lnTo>
                  <a:pt x="13237" y="779"/>
                </a:lnTo>
                <a:lnTo>
                  <a:pt x="13797" y="658"/>
                </a:lnTo>
                <a:lnTo>
                  <a:pt x="14381" y="585"/>
                </a:lnTo>
                <a:lnTo>
                  <a:pt x="14941" y="560"/>
                </a:lnTo>
                <a:close/>
                <a:moveTo>
                  <a:pt x="11777" y="13237"/>
                </a:moveTo>
                <a:lnTo>
                  <a:pt x="11777" y="13602"/>
                </a:lnTo>
                <a:lnTo>
                  <a:pt x="11753" y="13967"/>
                </a:lnTo>
                <a:lnTo>
                  <a:pt x="11704" y="14746"/>
                </a:lnTo>
                <a:lnTo>
                  <a:pt x="11680" y="15549"/>
                </a:lnTo>
                <a:lnTo>
                  <a:pt x="11656" y="16328"/>
                </a:lnTo>
                <a:lnTo>
                  <a:pt x="11485" y="16084"/>
                </a:lnTo>
                <a:lnTo>
                  <a:pt x="11291" y="15865"/>
                </a:lnTo>
                <a:lnTo>
                  <a:pt x="10877" y="15427"/>
                </a:lnTo>
                <a:lnTo>
                  <a:pt x="10755" y="15257"/>
                </a:lnTo>
                <a:lnTo>
                  <a:pt x="10610" y="15062"/>
                </a:lnTo>
                <a:lnTo>
                  <a:pt x="10464" y="14868"/>
                </a:lnTo>
                <a:lnTo>
                  <a:pt x="10366" y="14770"/>
                </a:lnTo>
                <a:lnTo>
                  <a:pt x="10293" y="14722"/>
                </a:lnTo>
                <a:lnTo>
                  <a:pt x="10731" y="14284"/>
                </a:lnTo>
                <a:lnTo>
                  <a:pt x="11266" y="13773"/>
                </a:lnTo>
                <a:lnTo>
                  <a:pt x="11777" y="13237"/>
                </a:lnTo>
                <a:close/>
                <a:moveTo>
                  <a:pt x="3431" y="14381"/>
                </a:moveTo>
                <a:lnTo>
                  <a:pt x="3553" y="14405"/>
                </a:lnTo>
                <a:lnTo>
                  <a:pt x="3699" y="14454"/>
                </a:lnTo>
                <a:lnTo>
                  <a:pt x="3699" y="14527"/>
                </a:lnTo>
                <a:lnTo>
                  <a:pt x="3723" y="14576"/>
                </a:lnTo>
                <a:lnTo>
                  <a:pt x="3602" y="14576"/>
                </a:lnTo>
                <a:lnTo>
                  <a:pt x="3553" y="14600"/>
                </a:lnTo>
                <a:lnTo>
                  <a:pt x="3504" y="14649"/>
                </a:lnTo>
                <a:lnTo>
                  <a:pt x="3334" y="14843"/>
                </a:lnTo>
                <a:lnTo>
                  <a:pt x="3164" y="15038"/>
                </a:lnTo>
                <a:lnTo>
                  <a:pt x="2969" y="15233"/>
                </a:lnTo>
                <a:lnTo>
                  <a:pt x="2896" y="15330"/>
                </a:lnTo>
                <a:lnTo>
                  <a:pt x="2847" y="15452"/>
                </a:lnTo>
                <a:lnTo>
                  <a:pt x="2847" y="15525"/>
                </a:lnTo>
                <a:lnTo>
                  <a:pt x="2872" y="15573"/>
                </a:lnTo>
                <a:lnTo>
                  <a:pt x="2896" y="15622"/>
                </a:lnTo>
                <a:lnTo>
                  <a:pt x="2945" y="15646"/>
                </a:lnTo>
                <a:lnTo>
                  <a:pt x="3115" y="15646"/>
                </a:lnTo>
                <a:lnTo>
                  <a:pt x="3237" y="15598"/>
                </a:lnTo>
                <a:lnTo>
                  <a:pt x="3358" y="15525"/>
                </a:lnTo>
                <a:lnTo>
                  <a:pt x="3480" y="15427"/>
                </a:lnTo>
                <a:lnTo>
                  <a:pt x="3699" y="15208"/>
                </a:lnTo>
                <a:lnTo>
                  <a:pt x="3894" y="14941"/>
                </a:lnTo>
                <a:lnTo>
                  <a:pt x="3918" y="14868"/>
                </a:lnTo>
                <a:lnTo>
                  <a:pt x="3918" y="14795"/>
                </a:lnTo>
                <a:lnTo>
                  <a:pt x="3918" y="14722"/>
                </a:lnTo>
                <a:lnTo>
                  <a:pt x="3869" y="14673"/>
                </a:lnTo>
                <a:lnTo>
                  <a:pt x="3918" y="14697"/>
                </a:lnTo>
                <a:lnTo>
                  <a:pt x="3967" y="14770"/>
                </a:lnTo>
                <a:lnTo>
                  <a:pt x="3967" y="14819"/>
                </a:lnTo>
                <a:lnTo>
                  <a:pt x="3967" y="14892"/>
                </a:lnTo>
                <a:lnTo>
                  <a:pt x="3942" y="15087"/>
                </a:lnTo>
                <a:lnTo>
                  <a:pt x="3894" y="15281"/>
                </a:lnTo>
                <a:lnTo>
                  <a:pt x="3699" y="15671"/>
                </a:lnTo>
                <a:lnTo>
                  <a:pt x="3553" y="15938"/>
                </a:lnTo>
                <a:lnTo>
                  <a:pt x="3480" y="16060"/>
                </a:lnTo>
                <a:lnTo>
                  <a:pt x="3358" y="16157"/>
                </a:lnTo>
                <a:lnTo>
                  <a:pt x="3261" y="16230"/>
                </a:lnTo>
                <a:lnTo>
                  <a:pt x="3115" y="16303"/>
                </a:lnTo>
                <a:lnTo>
                  <a:pt x="2847" y="16376"/>
                </a:lnTo>
                <a:lnTo>
                  <a:pt x="2556" y="16425"/>
                </a:lnTo>
                <a:lnTo>
                  <a:pt x="2361" y="16449"/>
                </a:lnTo>
                <a:lnTo>
                  <a:pt x="2166" y="16449"/>
                </a:lnTo>
                <a:lnTo>
                  <a:pt x="2312" y="16182"/>
                </a:lnTo>
                <a:lnTo>
                  <a:pt x="2434" y="15890"/>
                </a:lnTo>
                <a:lnTo>
                  <a:pt x="2629" y="15403"/>
                </a:lnTo>
                <a:lnTo>
                  <a:pt x="2726" y="15160"/>
                </a:lnTo>
                <a:lnTo>
                  <a:pt x="2847" y="14916"/>
                </a:lnTo>
                <a:lnTo>
                  <a:pt x="2993" y="14697"/>
                </a:lnTo>
                <a:lnTo>
                  <a:pt x="3164" y="14503"/>
                </a:lnTo>
                <a:lnTo>
                  <a:pt x="3237" y="14430"/>
                </a:lnTo>
                <a:lnTo>
                  <a:pt x="3310" y="14405"/>
                </a:lnTo>
                <a:lnTo>
                  <a:pt x="3358" y="14381"/>
                </a:lnTo>
                <a:close/>
                <a:moveTo>
                  <a:pt x="3066" y="10001"/>
                </a:moveTo>
                <a:lnTo>
                  <a:pt x="3188" y="10147"/>
                </a:lnTo>
                <a:lnTo>
                  <a:pt x="3334" y="10293"/>
                </a:lnTo>
                <a:lnTo>
                  <a:pt x="3650" y="10488"/>
                </a:lnTo>
                <a:lnTo>
                  <a:pt x="3894" y="10682"/>
                </a:lnTo>
                <a:lnTo>
                  <a:pt x="4113" y="10877"/>
                </a:lnTo>
                <a:lnTo>
                  <a:pt x="4332" y="11096"/>
                </a:lnTo>
                <a:lnTo>
                  <a:pt x="4526" y="11315"/>
                </a:lnTo>
                <a:lnTo>
                  <a:pt x="4891" y="11777"/>
                </a:lnTo>
                <a:lnTo>
                  <a:pt x="5256" y="12264"/>
                </a:lnTo>
                <a:lnTo>
                  <a:pt x="5621" y="12702"/>
                </a:lnTo>
                <a:lnTo>
                  <a:pt x="6011" y="13140"/>
                </a:lnTo>
                <a:lnTo>
                  <a:pt x="6449" y="13529"/>
                </a:lnTo>
                <a:lnTo>
                  <a:pt x="6862" y="13919"/>
                </a:lnTo>
                <a:lnTo>
                  <a:pt x="7763" y="14697"/>
                </a:lnTo>
                <a:lnTo>
                  <a:pt x="8176" y="15087"/>
                </a:lnTo>
                <a:lnTo>
                  <a:pt x="8614" y="15500"/>
                </a:lnTo>
                <a:lnTo>
                  <a:pt x="8590" y="15525"/>
                </a:lnTo>
                <a:lnTo>
                  <a:pt x="8517" y="15573"/>
                </a:lnTo>
                <a:lnTo>
                  <a:pt x="8468" y="15646"/>
                </a:lnTo>
                <a:lnTo>
                  <a:pt x="8468" y="15719"/>
                </a:lnTo>
                <a:lnTo>
                  <a:pt x="8395" y="15914"/>
                </a:lnTo>
                <a:lnTo>
                  <a:pt x="8322" y="16133"/>
                </a:lnTo>
                <a:lnTo>
                  <a:pt x="8176" y="16547"/>
                </a:lnTo>
                <a:lnTo>
                  <a:pt x="7227" y="15817"/>
                </a:lnTo>
                <a:lnTo>
                  <a:pt x="6303" y="15062"/>
                </a:lnTo>
                <a:lnTo>
                  <a:pt x="5840" y="14649"/>
                </a:lnTo>
                <a:lnTo>
                  <a:pt x="5378" y="14259"/>
                </a:lnTo>
                <a:lnTo>
                  <a:pt x="4964" y="13846"/>
                </a:lnTo>
                <a:lnTo>
                  <a:pt x="4551" y="13408"/>
                </a:lnTo>
                <a:lnTo>
                  <a:pt x="3821" y="12580"/>
                </a:lnTo>
                <a:lnTo>
                  <a:pt x="3456" y="12142"/>
                </a:lnTo>
                <a:lnTo>
                  <a:pt x="3091" y="11729"/>
                </a:lnTo>
                <a:lnTo>
                  <a:pt x="2702" y="11315"/>
                </a:lnTo>
                <a:lnTo>
                  <a:pt x="2288" y="10950"/>
                </a:lnTo>
                <a:lnTo>
                  <a:pt x="1850" y="10609"/>
                </a:lnTo>
                <a:lnTo>
                  <a:pt x="1607" y="10464"/>
                </a:lnTo>
                <a:lnTo>
                  <a:pt x="1388" y="10318"/>
                </a:lnTo>
                <a:lnTo>
                  <a:pt x="1534" y="10318"/>
                </a:lnTo>
                <a:lnTo>
                  <a:pt x="1655" y="10293"/>
                </a:lnTo>
                <a:lnTo>
                  <a:pt x="1947" y="10245"/>
                </a:lnTo>
                <a:lnTo>
                  <a:pt x="2507" y="10147"/>
                </a:lnTo>
                <a:lnTo>
                  <a:pt x="3066" y="10001"/>
                </a:lnTo>
                <a:close/>
                <a:moveTo>
                  <a:pt x="4989" y="16328"/>
                </a:moveTo>
                <a:lnTo>
                  <a:pt x="5110" y="16352"/>
                </a:lnTo>
                <a:lnTo>
                  <a:pt x="5086" y="16401"/>
                </a:lnTo>
                <a:lnTo>
                  <a:pt x="5062" y="16474"/>
                </a:lnTo>
                <a:lnTo>
                  <a:pt x="4989" y="16522"/>
                </a:lnTo>
                <a:lnTo>
                  <a:pt x="4843" y="16620"/>
                </a:lnTo>
                <a:lnTo>
                  <a:pt x="4551" y="16741"/>
                </a:lnTo>
                <a:lnTo>
                  <a:pt x="4551" y="16741"/>
                </a:lnTo>
                <a:lnTo>
                  <a:pt x="4599" y="16620"/>
                </a:lnTo>
                <a:lnTo>
                  <a:pt x="4672" y="16474"/>
                </a:lnTo>
                <a:lnTo>
                  <a:pt x="4770" y="16376"/>
                </a:lnTo>
                <a:lnTo>
                  <a:pt x="4867" y="16328"/>
                </a:lnTo>
                <a:close/>
                <a:moveTo>
                  <a:pt x="3237" y="13846"/>
                </a:moveTo>
                <a:lnTo>
                  <a:pt x="3115" y="13894"/>
                </a:lnTo>
                <a:lnTo>
                  <a:pt x="2993" y="13943"/>
                </a:lnTo>
                <a:lnTo>
                  <a:pt x="2896" y="14016"/>
                </a:lnTo>
                <a:lnTo>
                  <a:pt x="2702" y="14211"/>
                </a:lnTo>
                <a:lnTo>
                  <a:pt x="2531" y="14430"/>
                </a:lnTo>
                <a:lnTo>
                  <a:pt x="2385" y="14673"/>
                </a:lnTo>
                <a:lnTo>
                  <a:pt x="2264" y="14941"/>
                </a:lnTo>
                <a:lnTo>
                  <a:pt x="2045" y="15500"/>
                </a:lnTo>
                <a:lnTo>
                  <a:pt x="1923" y="15768"/>
                </a:lnTo>
                <a:lnTo>
                  <a:pt x="1777" y="16036"/>
                </a:lnTo>
                <a:lnTo>
                  <a:pt x="1607" y="16279"/>
                </a:lnTo>
                <a:lnTo>
                  <a:pt x="1509" y="16376"/>
                </a:lnTo>
                <a:lnTo>
                  <a:pt x="1412" y="16449"/>
                </a:lnTo>
                <a:lnTo>
                  <a:pt x="1363" y="16522"/>
                </a:lnTo>
                <a:lnTo>
                  <a:pt x="1315" y="16595"/>
                </a:lnTo>
                <a:lnTo>
                  <a:pt x="1290" y="16668"/>
                </a:lnTo>
                <a:lnTo>
                  <a:pt x="1315" y="16741"/>
                </a:lnTo>
                <a:lnTo>
                  <a:pt x="1339" y="16814"/>
                </a:lnTo>
                <a:lnTo>
                  <a:pt x="1388" y="16863"/>
                </a:lnTo>
                <a:lnTo>
                  <a:pt x="1436" y="16887"/>
                </a:lnTo>
                <a:lnTo>
                  <a:pt x="1534" y="16912"/>
                </a:lnTo>
                <a:lnTo>
                  <a:pt x="1631" y="16912"/>
                </a:lnTo>
                <a:lnTo>
                  <a:pt x="1728" y="16887"/>
                </a:lnTo>
                <a:lnTo>
                  <a:pt x="2288" y="16887"/>
                </a:lnTo>
                <a:lnTo>
                  <a:pt x="2556" y="16863"/>
                </a:lnTo>
                <a:lnTo>
                  <a:pt x="2799" y="16839"/>
                </a:lnTo>
                <a:lnTo>
                  <a:pt x="3042" y="16790"/>
                </a:lnTo>
                <a:lnTo>
                  <a:pt x="3285" y="16717"/>
                </a:lnTo>
                <a:lnTo>
                  <a:pt x="3431" y="16644"/>
                </a:lnTo>
                <a:lnTo>
                  <a:pt x="3553" y="16571"/>
                </a:lnTo>
                <a:lnTo>
                  <a:pt x="3650" y="16474"/>
                </a:lnTo>
                <a:lnTo>
                  <a:pt x="3772" y="16376"/>
                </a:lnTo>
                <a:lnTo>
                  <a:pt x="3918" y="16157"/>
                </a:lnTo>
                <a:lnTo>
                  <a:pt x="4064" y="15865"/>
                </a:lnTo>
                <a:lnTo>
                  <a:pt x="4210" y="15549"/>
                </a:lnTo>
                <a:lnTo>
                  <a:pt x="4283" y="15306"/>
                </a:lnTo>
                <a:lnTo>
                  <a:pt x="4332" y="15062"/>
                </a:lnTo>
                <a:lnTo>
                  <a:pt x="4380" y="14795"/>
                </a:lnTo>
                <a:lnTo>
                  <a:pt x="4356" y="14576"/>
                </a:lnTo>
                <a:lnTo>
                  <a:pt x="4356" y="14478"/>
                </a:lnTo>
                <a:lnTo>
                  <a:pt x="4307" y="14405"/>
                </a:lnTo>
                <a:lnTo>
                  <a:pt x="4259" y="14332"/>
                </a:lnTo>
                <a:lnTo>
                  <a:pt x="4186" y="14284"/>
                </a:lnTo>
                <a:lnTo>
                  <a:pt x="4113" y="14186"/>
                </a:lnTo>
                <a:lnTo>
                  <a:pt x="4040" y="14089"/>
                </a:lnTo>
                <a:lnTo>
                  <a:pt x="3942" y="14016"/>
                </a:lnTo>
                <a:lnTo>
                  <a:pt x="3845" y="13967"/>
                </a:lnTo>
                <a:lnTo>
                  <a:pt x="3626" y="13870"/>
                </a:lnTo>
                <a:lnTo>
                  <a:pt x="3383" y="13846"/>
                </a:lnTo>
                <a:close/>
                <a:moveTo>
                  <a:pt x="4818" y="15817"/>
                </a:moveTo>
                <a:lnTo>
                  <a:pt x="4697" y="15865"/>
                </a:lnTo>
                <a:lnTo>
                  <a:pt x="4575" y="15914"/>
                </a:lnTo>
                <a:lnTo>
                  <a:pt x="4453" y="15987"/>
                </a:lnTo>
                <a:lnTo>
                  <a:pt x="4356" y="16084"/>
                </a:lnTo>
                <a:lnTo>
                  <a:pt x="4259" y="16206"/>
                </a:lnTo>
                <a:lnTo>
                  <a:pt x="4161" y="16328"/>
                </a:lnTo>
                <a:lnTo>
                  <a:pt x="4088" y="16474"/>
                </a:lnTo>
                <a:lnTo>
                  <a:pt x="4040" y="16620"/>
                </a:lnTo>
                <a:lnTo>
                  <a:pt x="3991" y="16766"/>
                </a:lnTo>
                <a:lnTo>
                  <a:pt x="3967" y="16912"/>
                </a:lnTo>
                <a:lnTo>
                  <a:pt x="3967" y="17058"/>
                </a:lnTo>
                <a:lnTo>
                  <a:pt x="3991" y="17155"/>
                </a:lnTo>
                <a:lnTo>
                  <a:pt x="4064" y="17252"/>
                </a:lnTo>
                <a:lnTo>
                  <a:pt x="4161" y="17301"/>
                </a:lnTo>
                <a:lnTo>
                  <a:pt x="4210" y="17325"/>
                </a:lnTo>
                <a:lnTo>
                  <a:pt x="4259" y="17301"/>
                </a:lnTo>
                <a:lnTo>
                  <a:pt x="4502" y="17228"/>
                </a:lnTo>
                <a:lnTo>
                  <a:pt x="4721" y="17131"/>
                </a:lnTo>
                <a:lnTo>
                  <a:pt x="4989" y="17009"/>
                </a:lnTo>
                <a:lnTo>
                  <a:pt x="5135" y="16936"/>
                </a:lnTo>
                <a:lnTo>
                  <a:pt x="5256" y="16863"/>
                </a:lnTo>
                <a:lnTo>
                  <a:pt x="5354" y="16766"/>
                </a:lnTo>
                <a:lnTo>
                  <a:pt x="5427" y="16668"/>
                </a:lnTo>
                <a:lnTo>
                  <a:pt x="5500" y="16547"/>
                </a:lnTo>
                <a:lnTo>
                  <a:pt x="5524" y="16401"/>
                </a:lnTo>
                <a:lnTo>
                  <a:pt x="5524" y="16328"/>
                </a:lnTo>
                <a:lnTo>
                  <a:pt x="5500" y="16230"/>
                </a:lnTo>
                <a:lnTo>
                  <a:pt x="5451" y="16133"/>
                </a:lnTo>
                <a:lnTo>
                  <a:pt x="5402" y="16060"/>
                </a:lnTo>
                <a:lnTo>
                  <a:pt x="5305" y="15963"/>
                </a:lnTo>
                <a:lnTo>
                  <a:pt x="5208" y="15890"/>
                </a:lnTo>
                <a:lnTo>
                  <a:pt x="5086" y="15841"/>
                </a:lnTo>
                <a:lnTo>
                  <a:pt x="4964" y="15817"/>
                </a:lnTo>
                <a:close/>
                <a:moveTo>
                  <a:pt x="10001" y="14965"/>
                </a:moveTo>
                <a:lnTo>
                  <a:pt x="10099" y="15184"/>
                </a:lnTo>
                <a:lnTo>
                  <a:pt x="10220" y="15379"/>
                </a:lnTo>
                <a:lnTo>
                  <a:pt x="10488" y="15719"/>
                </a:lnTo>
                <a:lnTo>
                  <a:pt x="10731" y="16011"/>
                </a:lnTo>
                <a:lnTo>
                  <a:pt x="10999" y="16303"/>
                </a:lnTo>
                <a:lnTo>
                  <a:pt x="11242" y="16595"/>
                </a:lnTo>
                <a:lnTo>
                  <a:pt x="11339" y="16766"/>
                </a:lnTo>
                <a:lnTo>
                  <a:pt x="11412" y="16936"/>
                </a:lnTo>
                <a:lnTo>
                  <a:pt x="11437" y="17009"/>
                </a:lnTo>
                <a:lnTo>
                  <a:pt x="11485" y="17058"/>
                </a:lnTo>
                <a:lnTo>
                  <a:pt x="11558" y="17082"/>
                </a:lnTo>
                <a:lnTo>
                  <a:pt x="11607" y="17106"/>
                </a:lnTo>
                <a:lnTo>
                  <a:pt x="11607" y="17350"/>
                </a:lnTo>
                <a:lnTo>
                  <a:pt x="11583" y="17593"/>
                </a:lnTo>
                <a:lnTo>
                  <a:pt x="11412" y="17471"/>
                </a:lnTo>
                <a:lnTo>
                  <a:pt x="11266" y="17325"/>
                </a:lnTo>
                <a:lnTo>
                  <a:pt x="10974" y="17009"/>
                </a:lnTo>
                <a:lnTo>
                  <a:pt x="10488" y="16328"/>
                </a:lnTo>
                <a:lnTo>
                  <a:pt x="10099" y="15817"/>
                </a:lnTo>
                <a:lnTo>
                  <a:pt x="9855" y="15549"/>
                </a:lnTo>
                <a:lnTo>
                  <a:pt x="9709" y="15427"/>
                </a:lnTo>
                <a:lnTo>
                  <a:pt x="9588" y="15306"/>
                </a:lnTo>
                <a:lnTo>
                  <a:pt x="9855" y="15111"/>
                </a:lnTo>
                <a:lnTo>
                  <a:pt x="9928" y="15038"/>
                </a:lnTo>
                <a:lnTo>
                  <a:pt x="10001" y="14965"/>
                </a:lnTo>
                <a:close/>
                <a:moveTo>
                  <a:pt x="15135" y="1"/>
                </a:moveTo>
                <a:lnTo>
                  <a:pt x="14551" y="25"/>
                </a:lnTo>
                <a:lnTo>
                  <a:pt x="13967" y="74"/>
                </a:lnTo>
                <a:lnTo>
                  <a:pt x="13408" y="171"/>
                </a:lnTo>
                <a:lnTo>
                  <a:pt x="12824" y="293"/>
                </a:lnTo>
                <a:lnTo>
                  <a:pt x="12264" y="487"/>
                </a:lnTo>
                <a:lnTo>
                  <a:pt x="11753" y="706"/>
                </a:lnTo>
                <a:lnTo>
                  <a:pt x="11242" y="974"/>
                </a:lnTo>
                <a:lnTo>
                  <a:pt x="10755" y="1290"/>
                </a:lnTo>
                <a:lnTo>
                  <a:pt x="10318" y="1631"/>
                </a:lnTo>
                <a:lnTo>
                  <a:pt x="9880" y="2020"/>
                </a:lnTo>
                <a:lnTo>
                  <a:pt x="9466" y="2434"/>
                </a:lnTo>
                <a:lnTo>
                  <a:pt x="9052" y="2847"/>
                </a:lnTo>
                <a:lnTo>
                  <a:pt x="8663" y="3310"/>
                </a:lnTo>
                <a:lnTo>
                  <a:pt x="7933" y="4234"/>
                </a:lnTo>
                <a:lnTo>
                  <a:pt x="7203" y="5135"/>
                </a:lnTo>
                <a:lnTo>
                  <a:pt x="6814" y="5597"/>
                </a:lnTo>
                <a:lnTo>
                  <a:pt x="6400" y="6011"/>
                </a:lnTo>
                <a:lnTo>
                  <a:pt x="6205" y="6205"/>
                </a:lnTo>
                <a:lnTo>
                  <a:pt x="5889" y="6205"/>
                </a:lnTo>
                <a:lnTo>
                  <a:pt x="5548" y="6230"/>
                </a:lnTo>
                <a:lnTo>
                  <a:pt x="4916" y="6303"/>
                </a:lnTo>
                <a:lnTo>
                  <a:pt x="3991" y="6376"/>
                </a:lnTo>
                <a:lnTo>
                  <a:pt x="3066" y="6400"/>
                </a:lnTo>
                <a:lnTo>
                  <a:pt x="901" y="6400"/>
                </a:lnTo>
                <a:lnTo>
                  <a:pt x="171" y="6351"/>
                </a:lnTo>
                <a:lnTo>
                  <a:pt x="122" y="6351"/>
                </a:lnTo>
                <a:lnTo>
                  <a:pt x="74" y="6376"/>
                </a:lnTo>
                <a:lnTo>
                  <a:pt x="25" y="6449"/>
                </a:lnTo>
                <a:lnTo>
                  <a:pt x="1" y="6546"/>
                </a:lnTo>
                <a:lnTo>
                  <a:pt x="25" y="6619"/>
                </a:lnTo>
                <a:lnTo>
                  <a:pt x="1" y="6716"/>
                </a:lnTo>
                <a:lnTo>
                  <a:pt x="49" y="6789"/>
                </a:lnTo>
                <a:lnTo>
                  <a:pt x="195" y="7008"/>
                </a:lnTo>
                <a:lnTo>
                  <a:pt x="366" y="7227"/>
                </a:lnTo>
                <a:lnTo>
                  <a:pt x="731" y="7617"/>
                </a:lnTo>
                <a:lnTo>
                  <a:pt x="1120" y="7982"/>
                </a:lnTo>
                <a:lnTo>
                  <a:pt x="1534" y="8347"/>
                </a:lnTo>
                <a:lnTo>
                  <a:pt x="1923" y="8712"/>
                </a:lnTo>
                <a:lnTo>
                  <a:pt x="2337" y="9101"/>
                </a:lnTo>
                <a:lnTo>
                  <a:pt x="2507" y="9296"/>
                </a:lnTo>
                <a:lnTo>
                  <a:pt x="2702" y="9466"/>
                </a:lnTo>
                <a:lnTo>
                  <a:pt x="1923" y="9661"/>
                </a:lnTo>
                <a:lnTo>
                  <a:pt x="1680" y="9709"/>
                </a:lnTo>
                <a:lnTo>
                  <a:pt x="1412" y="9734"/>
                </a:lnTo>
                <a:lnTo>
                  <a:pt x="1193" y="9807"/>
                </a:lnTo>
                <a:lnTo>
                  <a:pt x="1071" y="9855"/>
                </a:lnTo>
                <a:lnTo>
                  <a:pt x="974" y="9928"/>
                </a:lnTo>
                <a:lnTo>
                  <a:pt x="925" y="9953"/>
                </a:lnTo>
                <a:lnTo>
                  <a:pt x="925" y="10001"/>
                </a:lnTo>
                <a:lnTo>
                  <a:pt x="925" y="10099"/>
                </a:lnTo>
                <a:lnTo>
                  <a:pt x="852" y="10123"/>
                </a:lnTo>
                <a:lnTo>
                  <a:pt x="804" y="10172"/>
                </a:lnTo>
                <a:lnTo>
                  <a:pt x="779" y="10220"/>
                </a:lnTo>
                <a:lnTo>
                  <a:pt x="755" y="10293"/>
                </a:lnTo>
                <a:lnTo>
                  <a:pt x="755" y="10342"/>
                </a:lnTo>
                <a:lnTo>
                  <a:pt x="755" y="10391"/>
                </a:lnTo>
                <a:lnTo>
                  <a:pt x="779" y="10439"/>
                </a:lnTo>
                <a:lnTo>
                  <a:pt x="852" y="10512"/>
                </a:lnTo>
                <a:lnTo>
                  <a:pt x="1363" y="10901"/>
                </a:lnTo>
                <a:lnTo>
                  <a:pt x="1850" y="11291"/>
                </a:lnTo>
                <a:lnTo>
                  <a:pt x="2312" y="11729"/>
                </a:lnTo>
                <a:lnTo>
                  <a:pt x="2774" y="12167"/>
                </a:lnTo>
                <a:lnTo>
                  <a:pt x="3164" y="12629"/>
                </a:lnTo>
                <a:lnTo>
                  <a:pt x="3553" y="13091"/>
                </a:lnTo>
                <a:lnTo>
                  <a:pt x="3967" y="13554"/>
                </a:lnTo>
                <a:lnTo>
                  <a:pt x="4356" y="13992"/>
                </a:lnTo>
                <a:lnTo>
                  <a:pt x="4794" y="14454"/>
                </a:lnTo>
                <a:lnTo>
                  <a:pt x="5256" y="14892"/>
                </a:lnTo>
                <a:lnTo>
                  <a:pt x="5743" y="15330"/>
                </a:lnTo>
                <a:lnTo>
                  <a:pt x="6230" y="15744"/>
                </a:lnTo>
                <a:lnTo>
                  <a:pt x="7227" y="16522"/>
                </a:lnTo>
                <a:lnTo>
                  <a:pt x="8249" y="17301"/>
                </a:lnTo>
                <a:lnTo>
                  <a:pt x="8347" y="17350"/>
                </a:lnTo>
                <a:lnTo>
                  <a:pt x="8444" y="17350"/>
                </a:lnTo>
                <a:lnTo>
                  <a:pt x="8517" y="17325"/>
                </a:lnTo>
                <a:lnTo>
                  <a:pt x="8590" y="17277"/>
                </a:lnTo>
                <a:lnTo>
                  <a:pt x="8639" y="17204"/>
                </a:lnTo>
                <a:lnTo>
                  <a:pt x="8663" y="17106"/>
                </a:lnTo>
                <a:lnTo>
                  <a:pt x="8663" y="17009"/>
                </a:lnTo>
                <a:lnTo>
                  <a:pt x="8614" y="16912"/>
                </a:lnTo>
                <a:lnTo>
                  <a:pt x="8760" y="16620"/>
                </a:lnTo>
                <a:lnTo>
                  <a:pt x="8858" y="16328"/>
                </a:lnTo>
                <a:lnTo>
                  <a:pt x="8955" y="16011"/>
                </a:lnTo>
                <a:lnTo>
                  <a:pt x="9004" y="15695"/>
                </a:lnTo>
                <a:lnTo>
                  <a:pt x="9174" y="15598"/>
                </a:lnTo>
                <a:lnTo>
                  <a:pt x="9466" y="15914"/>
                </a:lnTo>
                <a:lnTo>
                  <a:pt x="9831" y="16376"/>
                </a:lnTo>
                <a:lnTo>
                  <a:pt x="10196" y="16887"/>
                </a:lnTo>
                <a:lnTo>
                  <a:pt x="10464" y="17252"/>
                </a:lnTo>
                <a:lnTo>
                  <a:pt x="10755" y="17617"/>
                </a:lnTo>
                <a:lnTo>
                  <a:pt x="10901" y="17788"/>
                </a:lnTo>
                <a:lnTo>
                  <a:pt x="11072" y="17934"/>
                </a:lnTo>
                <a:lnTo>
                  <a:pt x="11242" y="18080"/>
                </a:lnTo>
                <a:lnTo>
                  <a:pt x="11437" y="18201"/>
                </a:lnTo>
                <a:lnTo>
                  <a:pt x="11510" y="18226"/>
                </a:lnTo>
                <a:lnTo>
                  <a:pt x="11558" y="18250"/>
                </a:lnTo>
                <a:lnTo>
                  <a:pt x="11631" y="18250"/>
                </a:lnTo>
                <a:lnTo>
                  <a:pt x="11704" y="18226"/>
                </a:lnTo>
                <a:lnTo>
                  <a:pt x="11826" y="18226"/>
                </a:lnTo>
                <a:lnTo>
                  <a:pt x="11948" y="18177"/>
                </a:lnTo>
                <a:lnTo>
                  <a:pt x="12045" y="18128"/>
                </a:lnTo>
                <a:lnTo>
                  <a:pt x="12094" y="18007"/>
                </a:lnTo>
                <a:lnTo>
                  <a:pt x="12167" y="17763"/>
                </a:lnTo>
                <a:lnTo>
                  <a:pt x="12191" y="17520"/>
                </a:lnTo>
                <a:lnTo>
                  <a:pt x="12240" y="17033"/>
                </a:lnTo>
                <a:lnTo>
                  <a:pt x="12264" y="16279"/>
                </a:lnTo>
                <a:lnTo>
                  <a:pt x="12264" y="15549"/>
                </a:lnTo>
                <a:lnTo>
                  <a:pt x="12288" y="14746"/>
                </a:lnTo>
                <a:lnTo>
                  <a:pt x="12337" y="13967"/>
                </a:lnTo>
                <a:lnTo>
                  <a:pt x="12361" y="13651"/>
                </a:lnTo>
                <a:lnTo>
                  <a:pt x="12386" y="13335"/>
                </a:lnTo>
                <a:lnTo>
                  <a:pt x="12361" y="13018"/>
                </a:lnTo>
                <a:lnTo>
                  <a:pt x="12337" y="12848"/>
                </a:lnTo>
                <a:lnTo>
                  <a:pt x="12288" y="12726"/>
                </a:lnTo>
                <a:lnTo>
                  <a:pt x="12775" y="12191"/>
                </a:lnTo>
                <a:lnTo>
                  <a:pt x="13335" y="11607"/>
                </a:lnTo>
                <a:lnTo>
                  <a:pt x="13943" y="11047"/>
                </a:lnTo>
                <a:lnTo>
                  <a:pt x="14527" y="10464"/>
                </a:lnTo>
                <a:lnTo>
                  <a:pt x="15087" y="9880"/>
                </a:lnTo>
                <a:lnTo>
                  <a:pt x="15622" y="9247"/>
                </a:lnTo>
                <a:lnTo>
                  <a:pt x="15865" y="8931"/>
                </a:lnTo>
                <a:lnTo>
                  <a:pt x="16157" y="8639"/>
                </a:lnTo>
                <a:lnTo>
                  <a:pt x="16717" y="8055"/>
                </a:lnTo>
                <a:lnTo>
                  <a:pt x="17277" y="7446"/>
                </a:lnTo>
                <a:lnTo>
                  <a:pt x="17471" y="7227"/>
                </a:lnTo>
                <a:lnTo>
                  <a:pt x="17666" y="6960"/>
                </a:lnTo>
                <a:lnTo>
                  <a:pt x="17836" y="6716"/>
                </a:lnTo>
                <a:lnTo>
                  <a:pt x="17982" y="6449"/>
                </a:lnTo>
                <a:lnTo>
                  <a:pt x="18104" y="6157"/>
                </a:lnTo>
                <a:lnTo>
                  <a:pt x="18250" y="5889"/>
                </a:lnTo>
                <a:lnTo>
                  <a:pt x="18347" y="5597"/>
                </a:lnTo>
                <a:lnTo>
                  <a:pt x="18445" y="5305"/>
                </a:lnTo>
                <a:lnTo>
                  <a:pt x="18591" y="4721"/>
                </a:lnTo>
                <a:lnTo>
                  <a:pt x="18688" y="4113"/>
                </a:lnTo>
                <a:lnTo>
                  <a:pt x="18736" y="3480"/>
                </a:lnTo>
                <a:lnTo>
                  <a:pt x="18736" y="2872"/>
                </a:lnTo>
                <a:lnTo>
                  <a:pt x="18712" y="2312"/>
                </a:lnTo>
                <a:lnTo>
                  <a:pt x="18688" y="1899"/>
                </a:lnTo>
                <a:lnTo>
                  <a:pt x="18639" y="1436"/>
                </a:lnTo>
                <a:lnTo>
                  <a:pt x="18542" y="998"/>
                </a:lnTo>
                <a:lnTo>
                  <a:pt x="18493" y="828"/>
                </a:lnTo>
                <a:lnTo>
                  <a:pt x="18420" y="658"/>
                </a:lnTo>
                <a:lnTo>
                  <a:pt x="18323" y="536"/>
                </a:lnTo>
                <a:lnTo>
                  <a:pt x="18226" y="463"/>
                </a:lnTo>
                <a:lnTo>
                  <a:pt x="18104" y="414"/>
                </a:lnTo>
                <a:lnTo>
                  <a:pt x="17982" y="439"/>
                </a:lnTo>
                <a:lnTo>
                  <a:pt x="17447" y="268"/>
                </a:lnTo>
                <a:lnTo>
                  <a:pt x="16863" y="147"/>
                </a:lnTo>
                <a:lnTo>
                  <a:pt x="16303" y="49"/>
                </a:lnTo>
                <a:lnTo>
                  <a:pt x="1571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94" name="Google Shape;94;p18"/>
          <p:cNvSpPr/>
          <p:nvPr/>
        </p:nvSpPr>
        <p:spPr>
          <a:xfrm>
            <a:off x="5209216" y="882200"/>
            <a:ext cx="293240" cy="284954"/>
          </a:xfrm>
          <a:custGeom>
            <a:avLst/>
            <a:gdLst/>
            <a:ahLst/>
            <a:cxnLst/>
            <a:rect l="l" t="t" r="r" b="b"/>
            <a:pathLst>
              <a:path w="15501" h="15063" extrusionOk="0">
                <a:moveTo>
                  <a:pt x="7957" y="925"/>
                </a:moveTo>
                <a:lnTo>
                  <a:pt x="8249" y="1533"/>
                </a:lnTo>
                <a:lnTo>
                  <a:pt x="8103" y="1606"/>
                </a:lnTo>
                <a:lnTo>
                  <a:pt x="7957" y="1704"/>
                </a:lnTo>
                <a:lnTo>
                  <a:pt x="7933" y="1752"/>
                </a:lnTo>
                <a:lnTo>
                  <a:pt x="7933" y="1339"/>
                </a:lnTo>
                <a:lnTo>
                  <a:pt x="7957" y="925"/>
                </a:lnTo>
                <a:close/>
                <a:moveTo>
                  <a:pt x="8371" y="1801"/>
                </a:moveTo>
                <a:lnTo>
                  <a:pt x="8492" y="2020"/>
                </a:lnTo>
                <a:lnTo>
                  <a:pt x="8346" y="2117"/>
                </a:lnTo>
                <a:lnTo>
                  <a:pt x="8200" y="2215"/>
                </a:lnTo>
                <a:lnTo>
                  <a:pt x="8079" y="2288"/>
                </a:lnTo>
                <a:lnTo>
                  <a:pt x="7957" y="2409"/>
                </a:lnTo>
                <a:lnTo>
                  <a:pt x="7933" y="2069"/>
                </a:lnTo>
                <a:lnTo>
                  <a:pt x="8127" y="1971"/>
                </a:lnTo>
                <a:lnTo>
                  <a:pt x="8249" y="1898"/>
                </a:lnTo>
                <a:lnTo>
                  <a:pt x="8371" y="1801"/>
                </a:lnTo>
                <a:close/>
                <a:moveTo>
                  <a:pt x="8663" y="2336"/>
                </a:moveTo>
                <a:lnTo>
                  <a:pt x="8784" y="2628"/>
                </a:lnTo>
                <a:lnTo>
                  <a:pt x="8687" y="2653"/>
                </a:lnTo>
                <a:lnTo>
                  <a:pt x="8590" y="2726"/>
                </a:lnTo>
                <a:lnTo>
                  <a:pt x="8419" y="2847"/>
                </a:lnTo>
                <a:lnTo>
                  <a:pt x="8225" y="2993"/>
                </a:lnTo>
                <a:lnTo>
                  <a:pt x="8054" y="3164"/>
                </a:lnTo>
                <a:lnTo>
                  <a:pt x="8006" y="2750"/>
                </a:lnTo>
                <a:lnTo>
                  <a:pt x="8176" y="2653"/>
                </a:lnTo>
                <a:lnTo>
                  <a:pt x="8322" y="2531"/>
                </a:lnTo>
                <a:lnTo>
                  <a:pt x="8565" y="2385"/>
                </a:lnTo>
                <a:lnTo>
                  <a:pt x="8663" y="2336"/>
                </a:lnTo>
                <a:close/>
                <a:moveTo>
                  <a:pt x="8979" y="2945"/>
                </a:moveTo>
                <a:lnTo>
                  <a:pt x="8979" y="2969"/>
                </a:lnTo>
                <a:lnTo>
                  <a:pt x="9076" y="3164"/>
                </a:lnTo>
                <a:lnTo>
                  <a:pt x="8857" y="3285"/>
                </a:lnTo>
                <a:lnTo>
                  <a:pt x="8663" y="3431"/>
                </a:lnTo>
                <a:lnTo>
                  <a:pt x="8371" y="3626"/>
                </a:lnTo>
                <a:lnTo>
                  <a:pt x="8079" y="3821"/>
                </a:lnTo>
                <a:lnTo>
                  <a:pt x="8054" y="3504"/>
                </a:lnTo>
                <a:lnTo>
                  <a:pt x="8200" y="3456"/>
                </a:lnTo>
                <a:lnTo>
                  <a:pt x="8322" y="3383"/>
                </a:lnTo>
                <a:lnTo>
                  <a:pt x="8541" y="3212"/>
                </a:lnTo>
                <a:lnTo>
                  <a:pt x="8833" y="3018"/>
                </a:lnTo>
                <a:lnTo>
                  <a:pt x="8979" y="2945"/>
                </a:lnTo>
                <a:close/>
                <a:moveTo>
                  <a:pt x="9271" y="3529"/>
                </a:moveTo>
                <a:lnTo>
                  <a:pt x="9393" y="3796"/>
                </a:lnTo>
                <a:lnTo>
                  <a:pt x="8736" y="4186"/>
                </a:lnTo>
                <a:lnTo>
                  <a:pt x="8419" y="4380"/>
                </a:lnTo>
                <a:lnTo>
                  <a:pt x="8249" y="4478"/>
                </a:lnTo>
                <a:lnTo>
                  <a:pt x="8103" y="4599"/>
                </a:lnTo>
                <a:lnTo>
                  <a:pt x="8079" y="4113"/>
                </a:lnTo>
                <a:lnTo>
                  <a:pt x="8225" y="4088"/>
                </a:lnTo>
                <a:lnTo>
                  <a:pt x="8371" y="4040"/>
                </a:lnTo>
                <a:lnTo>
                  <a:pt x="8663" y="3894"/>
                </a:lnTo>
                <a:lnTo>
                  <a:pt x="9052" y="3650"/>
                </a:lnTo>
                <a:lnTo>
                  <a:pt x="9271" y="3529"/>
                </a:lnTo>
                <a:close/>
                <a:moveTo>
                  <a:pt x="9587" y="4186"/>
                </a:moveTo>
                <a:lnTo>
                  <a:pt x="9660" y="4332"/>
                </a:lnTo>
                <a:lnTo>
                  <a:pt x="9490" y="4429"/>
                </a:lnTo>
                <a:lnTo>
                  <a:pt x="9344" y="4551"/>
                </a:lnTo>
                <a:lnTo>
                  <a:pt x="9052" y="4770"/>
                </a:lnTo>
                <a:lnTo>
                  <a:pt x="8809" y="4916"/>
                </a:lnTo>
                <a:lnTo>
                  <a:pt x="8590" y="5110"/>
                </a:lnTo>
                <a:lnTo>
                  <a:pt x="8371" y="5305"/>
                </a:lnTo>
                <a:lnTo>
                  <a:pt x="8176" y="5524"/>
                </a:lnTo>
                <a:lnTo>
                  <a:pt x="8127" y="4794"/>
                </a:lnTo>
                <a:lnTo>
                  <a:pt x="8322" y="4794"/>
                </a:lnTo>
                <a:lnTo>
                  <a:pt x="8492" y="4721"/>
                </a:lnTo>
                <a:lnTo>
                  <a:pt x="8833" y="4575"/>
                </a:lnTo>
                <a:lnTo>
                  <a:pt x="9222" y="4380"/>
                </a:lnTo>
                <a:lnTo>
                  <a:pt x="9587" y="4186"/>
                </a:lnTo>
                <a:close/>
                <a:moveTo>
                  <a:pt x="14965" y="5938"/>
                </a:moveTo>
                <a:lnTo>
                  <a:pt x="14795" y="6059"/>
                </a:lnTo>
                <a:lnTo>
                  <a:pt x="14649" y="6205"/>
                </a:lnTo>
                <a:lnTo>
                  <a:pt x="14576" y="6181"/>
                </a:lnTo>
                <a:lnTo>
                  <a:pt x="14332" y="6157"/>
                </a:lnTo>
                <a:lnTo>
                  <a:pt x="14965" y="5938"/>
                </a:lnTo>
                <a:close/>
                <a:moveTo>
                  <a:pt x="2190" y="5840"/>
                </a:moveTo>
                <a:lnTo>
                  <a:pt x="2093" y="5986"/>
                </a:lnTo>
                <a:lnTo>
                  <a:pt x="2044" y="6132"/>
                </a:lnTo>
                <a:lnTo>
                  <a:pt x="2044" y="6181"/>
                </a:lnTo>
                <a:lnTo>
                  <a:pt x="2044" y="6254"/>
                </a:lnTo>
                <a:lnTo>
                  <a:pt x="1874" y="6181"/>
                </a:lnTo>
                <a:lnTo>
                  <a:pt x="1679" y="6108"/>
                </a:lnTo>
                <a:lnTo>
                  <a:pt x="1266" y="5962"/>
                </a:lnTo>
                <a:lnTo>
                  <a:pt x="2190" y="5840"/>
                </a:lnTo>
                <a:close/>
                <a:moveTo>
                  <a:pt x="3018" y="5743"/>
                </a:moveTo>
                <a:lnTo>
                  <a:pt x="2677" y="6132"/>
                </a:lnTo>
                <a:lnTo>
                  <a:pt x="2555" y="6302"/>
                </a:lnTo>
                <a:lnTo>
                  <a:pt x="2288" y="6278"/>
                </a:lnTo>
                <a:lnTo>
                  <a:pt x="2312" y="6254"/>
                </a:lnTo>
                <a:lnTo>
                  <a:pt x="2409" y="6181"/>
                </a:lnTo>
                <a:lnTo>
                  <a:pt x="2482" y="6059"/>
                </a:lnTo>
                <a:lnTo>
                  <a:pt x="2604" y="5938"/>
                </a:lnTo>
                <a:lnTo>
                  <a:pt x="2750" y="5816"/>
                </a:lnTo>
                <a:lnTo>
                  <a:pt x="2823" y="5767"/>
                </a:lnTo>
                <a:lnTo>
                  <a:pt x="3018" y="5743"/>
                </a:lnTo>
                <a:close/>
                <a:moveTo>
                  <a:pt x="9879" y="4672"/>
                </a:moveTo>
                <a:lnTo>
                  <a:pt x="9977" y="4818"/>
                </a:lnTo>
                <a:lnTo>
                  <a:pt x="9952" y="4818"/>
                </a:lnTo>
                <a:lnTo>
                  <a:pt x="9733" y="5062"/>
                </a:lnTo>
                <a:lnTo>
                  <a:pt x="9490" y="5281"/>
                </a:lnTo>
                <a:lnTo>
                  <a:pt x="8979" y="5719"/>
                </a:lnTo>
                <a:lnTo>
                  <a:pt x="8590" y="6035"/>
                </a:lnTo>
                <a:lnTo>
                  <a:pt x="8395" y="6181"/>
                </a:lnTo>
                <a:lnTo>
                  <a:pt x="8200" y="6351"/>
                </a:lnTo>
                <a:lnTo>
                  <a:pt x="8176" y="5694"/>
                </a:lnTo>
                <a:lnTo>
                  <a:pt x="8468" y="5573"/>
                </a:lnTo>
                <a:lnTo>
                  <a:pt x="8736" y="5402"/>
                </a:lnTo>
                <a:lnTo>
                  <a:pt x="9247" y="5086"/>
                </a:lnTo>
                <a:lnTo>
                  <a:pt x="9539" y="4916"/>
                </a:lnTo>
                <a:lnTo>
                  <a:pt x="9709" y="4794"/>
                </a:lnTo>
                <a:lnTo>
                  <a:pt x="9879" y="4672"/>
                </a:lnTo>
                <a:close/>
                <a:moveTo>
                  <a:pt x="3967" y="5597"/>
                </a:moveTo>
                <a:lnTo>
                  <a:pt x="3869" y="5719"/>
                </a:lnTo>
                <a:lnTo>
                  <a:pt x="3723" y="5986"/>
                </a:lnTo>
                <a:lnTo>
                  <a:pt x="3553" y="6229"/>
                </a:lnTo>
                <a:lnTo>
                  <a:pt x="3504" y="6327"/>
                </a:lnTo>
                <a:lnTo>
                  <a:pt x="3456" y="6424"/>
                </a:lnTo>
                <a:lnTo>
                  <a:pt x="3164" y="6375"/>
                </a:lnTo>
                <a:lnTo>
                  <a:pt x="2920" y="6327"/>
                </a:lnTo>
                <a:lnTo>
                  <a:pt x="3066" y="6181"/>
                </a:lnTo>
                <a:lnTo>
                  <a:pt x="3431" y="5792"/>
                </a:lnTo>
                <a:lnTo>
                  <a:pt x="3602" y="5646"/>
                </a:lnTo>
                <a:lnTo>
                  <a:pt x="3967" y="5597"/>
                </a:lnTo>
                <a:close/>
                <a:moveTo>
                  <a:pt x="5110" y="5354"/>
                </a:moveTo>
                <a:lnTo>
                  <a:pt x="4989" y="5475"/>
                </a:lnTo>
                <a:lnTo>
                  <a:pt x="4867" y="5597"/>
                </a:lnTo>
                <a:lnTo>
                  <a:pt x="4648" y="5865"/>
                </a:lnTo>
                <a:lnTo>
                  <a:pt x="4380" y="6205"/>
                </a:lnTo>
                <a:lnTo>
                  <a:pt x="4234" y="6400"/>
                </a:lnTo>
                <a:lnTo>
                  <a:pt x="4113" y="6594"/>
                </a:lnTo>
                <a:lnTo>
                  <a:pt x="3723" y="6497"/>
                </a:lnTo>
                <a:lnTo>
                  <a:pt x="3821" y="6400"/>
                </a:lnTo>
                <a:lnTo>
                  <a:pt x="3869" y="6278"/>
                </a:lnTo>
                <a:lnTo>
                  <a:pt x="3991" y="6084"/>
                </a:lnTo>
                <a:lnTo>
                  <a:pt x="4137" y="5865"/>
                </a:lnTo>
                <a:lnTo>
                  <a:pt x="4307" y="5694"/>
                </a:lnTo>
                <a:lnTo>
                  <a:pt x="4405" y="5597"/>
                </a:lnTo>
                <a:lnTo>
                  <a:pt x="4526" y="5500"/>
                </a:lnTo>
                <a:lnTo>
                  <a:pt x="5110" y="5354"/>
                </a:lnTo>
                <a:close/>
                <a:moveTo>
                  <a:pt x="14065" y="6254"/>
                </a:moveTo>
                <a:lnTo>
                  <a:pt x="14138" y="6327"/>
                </a:lnTo>
                <a:lnTo>
                  <a:pt x="14235" y="6375"/>
                </a:lnTo>
                <a:lnTo>
                  <a:pt x="14430" y="6448"/>
                </a:lnTo>
                <a:lnTo>
                  <a:pt x="14186" y="6740"/>
                </a:lnTo>
                <a:lnTo>
                  <a:pt x="14016" y="6643"/>
                </a:lnTo>
                <a:lnTo>
                  <a:pt x="13846" y="6546"/>
                </a:lnTo>
                <a:lnTo>
                  <a:pt x="13675" y="6497"/>
                </a:lnTo>
                <a:lnTo>
                  <a:pt x="13481" y="6448"/>
                </a:lnTo>
                <a:lnTo>
                  <a:pt x="14065" y="6254"/>
                </a:lnTo>
                <a:close/>
                <a:moveTo>
                  <a:pt x="5573" y="5451"/>
                </a:moveTo>
                <a:lnTo>
                  <a:pt x="5719" y="5621"/>
                </a:lnTo>
                <a:lnTo>
                  <a:pt x="5840" y="5767"/>
                </a:lnTo>
                <a:lnTo>
                  <a:pt x="5816" y="5767"/>
                </a:lnTo>
                <a:lnTo>
                  <a:pt x="5670" y="5840"/>
                </a:lnTo>
                <a:lnTo>
                  <a:pt x="5548" y="5962"/>
                </a:lnTo>
                <a:lnTo>
                  <a:pt x="5354" y="6205"/>
                </a:lnTo>
                <a:lnTo>
                  <a:pt x="5110" y="6473"/>
                </a:lnTo>
                <a:lnTo>
                  <a:pt x="4989" y="6619"/>
                </a:lnTo>
                <a:lnTo>
                  <a:pt x="4916" y="6765"/>
                </a:lnTo>
                <a:lnTo>
                  <a:pt x="4429" y="6667"/>
                </a:lnTo>
                <a:lnTo>
                  <a:pt x="4551" y="6546"/>
                </a:lnTo>
                <a:lnTo>
                  <a:pt x="4648" y="6424"/>
                </a:lnTo>
                <a:lnTo>
                  <a:pt x="4843" y="6157"/>
                </a:lnTo>
                <a:lnTo>
                  <a:pt x="5159" y="5816"/>
                </a:lnTo>
                <a:lnTo>
                  <a:pt x="5354" y="5646"/>
                </a:lnTo>
                <a:lnTo>
                  <a:pt x="5475" y="5548"/>
                </a:lnTo>
                <a:lnTo>
                  <a:pt x="5548" y="5451"/>
                </a:lnTo>
                <a:close/>
                <a:moveTo>
                  <a:pt x="6035" y="5962"/>
                </a:moveTo>
                <a:lnTo>
                  <a:pt x="6278" y="6254"/>
                </a:lnTo>
                <a:lnTo>
                  <a:pt x="6157" y="6424"/>
                </a:lnTo>
                <a:lnTo>
                  <a:pt x="6011" y="6643"/>
                </a:lnTo>
                <a:lnTo>
                  <a:pt x="5889" y="6862"/>
                </a:lnTo>
                <a:lnTo>
                  <a:pt x="5840" y="6935"/>
                </a:lnTo>
                <a:lnTo>
                  <a:pt x="5840" y="7008"/>
                </a:lnTo>
                <a:lnTo>
                  <a:pt x="5232" y="6838"/>
                </a:lnTo>
                <a:lnTo>
                  <a:pt x="5402" y="6692"/>
                </a:lnTo>
                <a:lnTo>
                  <a:pt x="5548" y="6546"/>
                </a:lnTo>
                <a:lnTo>
                  <a:pt x="5767" y="6278"/>
                </a:lnTo>
                <a:lnTo>
                  <a:pt x="5889" y="6157"/>
                </a:lnTo>
                <a:lnTo>
                  <a:pt x="6011" y="6011"/>
                </a:lnTo>
                <a:lnTo>
                  <a:pt x="6035" y="5962"/>
                </a:lnTo>
                <a:close/>
                <a:moveTo>
                  <a:pt x="7519" y="925"/>
                </a:moveTo>
                <a:lnTo>
                  <a:pt x="7470" y="1120"/>
                </a:lnTo>
                <a:lnTo>
                  <a:pt x="7470" y="1314"/>
                </a:lnTo>
                <a:lnTo>
                  <a:pt x="7470" y="1704"/>
                </a:lnTo>
                <a:lnTo>
                  <a:pt x="7495" y="2093"/>
                </a:lnTo>
                <a:lnTo>
                  <a:pt x="7519" y="2482"/>
                </a:lnTo>
                <a:lnTo>
                  <a:pt x="7592" y="3285"/>
                </a:lnTo>
                <a:lnTo>
                  <a:pt x="7665" y="4234"/>
                </a:lnTo>
                <a:lnTo>
                  <a:pt x="7714" y="5183"/>
                </a:lnTo>
                <a:lnTo>
                  <a:pt x="7714" y="6132"/>
                </a:lnTo>
                <a:lnTo>
                  <a:pt x="7714" y="7081"/>
                </a:lnTo>
                <a:lnTo>
                  <a:pt x="7519" y="6886"/>
                </a:lnTo>
                <a:lnTo>
                  <a:pt x="7324" y="6716"/>
                </a:lnTo>
                <a:lnTo>
                  <a:pt x="7032" y="6473"/>
                </a:lnTo>
                <a:lnTo>
                  <a:pt x="6522" y="5913"/>
                </a:lnTo>
                <a:lnTo>
                  <a:pt x="5986" y="5354"/>
                </a:lnTo>
                <a:lnTo>
                  <a:pt x="5792" y="5159"/>
                </a:lnTo>
                <a:lnTo>
                  <a:pt x="5670" y="5086"/>
                </a:lnTo>
                <a:lnTo>
                  <a:pt x="5573" y="5013"/>
                </a:lnTo>
                <a:lnTo>
                  <a:pt x="5719" y="4721"/>
                </a:lnTo>
                <a:lnTo>
                  <a:pt x="5913" y="4453"/>
                </a:lnTo>
                <a:lnTo>
                  <a:pt x="6278" y="3894"/>
                </a:lnTo>
                <a:lnTo>
                  <a:pt x="6449" y="3626"/>
                </a:lnTo>
                <a:lnTo>
                  <a:pt x="6570" y="3358"/>
                </a:lnTo>
                <a:lnTo>
                  <a:pt x="6692" y="3066"/>
                </a:lnTo>
                <a:lnTo>
                  <a:pt x="6789" y="2774"/>
                </a:lnTo>
                <a:lnTo>
                  <a:pt x="6984" y="2166"/>
                </a:lnTo>
                <a:lnTo>
                  <a:pt x="7203" y="1558"/>
                </a:lnTo>
                <a:lnTo>
                  <a:pt x="7349" y="1217"/>
                </a:lnTo>
                <a:lnTo>
                  <a:pt x="7519" y="925"/>
                </a:lnTo>
                <a:close/>
                <a:moveTo>
                  <a:pt x="6497" y="6497"/>
                </a:moveTo>
                <a:lnTo>
                  <a:pt x="6522" y="6521"/>
                </a:lnTo>
                <a:lnTo>
                  <a:pt x="6716" y="6716"/>
                </a:lnTo>
                <a:lnTo>
                  <a:pt x="6643" y="6765"/>
                </a:lnTo>
                <a:lnTo>
                  <a:pt x="6595" y="6789"/>
                </a:lnTo>
                <a:lnTo>
                  <a:pt x="6497" y="6911"/>
                </a:lnTo>
                <a:lnTo>
                  <a:pt x="6400" y="7008"/>
                </a:lnTo>
                <a:lnTo>
                  <a:pt x="6327" y="7130"/>
                </a:lnTo>
                <a:lnTo>
                  <a:pt x="5986" y="7057"/>
                </a:lnTo>
                <a:lnTo>
                  <a:pt x="6059" y="7008"/>
                </a:lnTo>
                <a:lnTo>
                  <a:pt x="6132" y="6935"/>
                </a:lnTo>
                <a:lnTo>
                  <a:pt x="6254" y="6838"/>
                </a:lnTo>
                <a:lnTo>
                  <a:pt x="6497" y="6497"/>
                </a:lnTo>
                <a:close/>
                <a:moveTo>
                  <a:pt x="13286" y="6521"/>
                </a:moveTo>
                <a:lnTo>
                  <a:pt x="13627" y="6740"/>
                </a:lnTo>
                <a:lnTo>
                  <a:pt x="13967" y="6935"/>
                </a:lnTo>
                <a:lnTo>
                  <a:pt x="13870" y="7032"/>
                </a:lnTo>
                <a:lnTo>
                  <a:pt x="13724" y="7178"/>
                </a:lnTo>
                <a:lnTo>
                  <a:pt x="13578" y="7081"/>
                </a:lnTo>
                <a:lnTo>
                  <a:pt x="13456" y="7032"/>
                </a:lnTo>
                <a:lnTo>
                  <a:pt x="13164" y="6911"/>
                </a:lnTo>
                <a:lnTo>
                  <a:pt x="12897" y="6813"/>
                </a:lnTo>
                <a:lnTo>
                  <a:pt x="12653" y="6716"/>
                </a:lnTo>
                <a:lnTo>
                  <a:pt x="13286" y="6521"/>
                </a:lnTo>
                <a:close/>
                <a:moveTo>
                  <a:pt x="10171" y="5062"/>
                </a:moveTo>
                <a:lnTo>
                  <a:pt x="10220" y="5135"/>
                </a:lnTo>
                <a:lnTo>
                  <a:pt x="10196" y="5159"/>
                </a:lnTo>
                <a:lnTo>
                  <a:pt x="9587" y="5816"/>
                </a:lnTo>
                <a:lnTo>
                  <a:pt x="9003" y="6521"/>
                </a:lnTo>
                <a:lnTo>
                  <a:pt x="8809" y="6716"/>
                </a:lnTo>
                <a:lnTo>
                  <a:pt x="8590" y="6935"/>
                </a:lnTo>
                <a:lnTo>
                  <a:pt x="8371" y="7154"/>
                </a:lnTo>
                <a:lnTo>
                  <a:pt x="8152" y="7373"/>
                </a:lnTo>
                <a:lnTo>
                  <a:pt x="8200" y="6740"/>
                </a:lnTo>
                <a:lnTo>
                  <a:pt x="8444" y="6570"/>
                </a:lnTo>
                <a:lnTo>
                  <a:pt x="8663" y="6400"/>
                </a:lnTo>
                <a:lnTo>
                  <a:pt x="9101" y="6035"/>
                </a:lnTo>
                <a:lnTo>
                  <a:pt x="9660" y="5573"/>
                </a:lnTo>
                <a:lnTo>
                  <a:pt x="9928" y="5329"/>
                </a:lnTo>
                <a:lnTo>
                  <a:pt x="10171" y="5062"/>
                </a:lnTo>
                <a:close/>
                <a:moveTo>
                  <a:pt x="10488" y="5329"/>
                </a:moveTo>
                <a:lnTo>
                  <a:pt x="10731" y="5427"/>
                </a:lnTo>
                <a:lnTo>
                  <a:pt x="10999" y="5500"/>
                </a:lnTo>
                <a:lnTo>
                  <a:pt x="11510" y="5597"/>
                </a:lnTo>
                <a:lnTo>
                  <a:pt x="11850" y="5670"/>
                </a:lnTo>
                <a:lnTo>
                  <a:pt x="12167" y="5694"/>
                </a:lnTo>
                <a:lnTo>
                  <a:pt x="12824" y="5719"/>
                </a:lnTo>
                <a:lnTo>
                  <a:pt x="13529" y="5743"/>
                </a:lnTo>
                <a:lnTo>
                  <a:pt x="14235" y="5792"/>
                </a:lnTo>
                <a:lnTo>
                  <a:pt x="13505" y="6059"/>
                </a:lnTo>
                <a:lnTo>
                  <a:pt x="12799" y="6278"/>
                </a:lnTo>
                <a:lnTo>
                  <a:pt x="11339" y="6692"/>
                </a:lnTo>
                <a:lnTo>
                  <a:pt x="9612" y="7130"/>
                </a:lnTo>
                <a:lnTo>
                  <a:pt x="9149" y="7251"/>
                </a:lnTo>
                <a:lnTo>
                  <a:pt x="8663" y="7373"/>
                </a:lnTo>
                <a:lnTo>
                  <a:pt x="9101" y="6862"/>
                </a:lnTo>
                <a:lnTo>
                  <a:pt x="9758" y="6132"/>
                </a:lnTo>
                <a:lnTo>
                  <a:pt x="10098" y="5767"/>
                </a:lnTo>
                <a:lnTo>
                  <a:pt x="10439" y="5402"/>
                </a:lnTo>
                <a:lnTo>
                  <a:pt x="10488" y="5329"/>
                </a:lnTo>
                <a:close/>
                <a:moveTo>
                  <a:pt x="6862" y="6886"/>
                </a:moveTo>
                <a:lnTo>
                  <a:pt x="7349" y="7422"/>
                </a:lnTo>
                <a:lnTo>
                  <a:pt x="7349" y="7422"/>
                </a:lnTo>
                <a:lnTo>
                  <a:pt x="6570" y="7203"/>
                </a:lnTo>
                <a:lnTo>
                  <a:pt x="6668" y="7105"/>
                </a:lnTo>
                <a:lnTo>
                  <a:pt x="6765" y="7008"/>
                </a:lnTo>
                <a:lnTo>
                  <a:pt x="6862" y="6911"/>
                </a:lnTo>
                <a:lnTo>
                  <a:pt x="6862" y="6886"/>
                </a:lnTo>
                <a:close/>
                <a:moveTo>
                  <a:pt x="12386" y="6789"/>
                </a:moveTo>
                <a:lnTo>
                  <a:pt x="12483" y="6911"/>
                </a:lnTo>
                <a:lnTo>
                  <a:pt x="12629" y="7008"/>
                </a:lnTo>
                <a:lnTo>
                  <a:pt x="12775" y="7105"/>
                </a:lnTo>
                <a:lnTo>
                  <a:pt x="12921" y="7178"/>
                </a:lnTo>
                <a:lnTo>
                  <a:pt x="13432" y="7422"/>
                </a:lnTo>
                <a:lnTo>
                  <a:pt x="13140" y="7641"/>
                </a:lnTo>
                <a:lnTo>
                  <a:pt x="12970" y="7543"/>
                </a:lnTo>
                <a:lnTo>
                  <a:pt x="12799" y="7470"/>
                </a:lnTo>
                <a:lnTo>
                  <a:pt x="12483" y="7349"/>
                </a:lnTo>
                <a:lnTo>
                  <a:pt x="12045" y="7154"/>
                </a:lnTo>
                <a:lnTo>
                  <a:pt x="11826" y="7057"/>
                </a:lnTo>
                <a:lnTo>
                  <a:pt x="11607" y="7008"/>
                </a:lnTo>
                <a:lnTo>
                  <a:pt x="12386" y="6789"/>
                </a:lnTo>
                <a:close/>
                <a:moveTo>
                  <a:pt x="11461" y="7057"/>
                </a:moveTo>
                <a:lnTo>
                  <a:pt x="11534" y="7154"/>
                </a:lnTo>
                <a:lnTo>
                  <a:pt x="11631" y="7251"/>
                </a:lnTo>
                <a:lnTo>
                  <a:pt x="11850" y="7397"/>
                </a:lnTo>
                <a:lnTo>
                  <a:pt x="12069" y="7519"/>
                </a:lnTo>
                <a:lnTo>
                  <a:pt x="12313" y="7641"/>
                </a:lnTo>
                <a:lnTo>
                  <a:pt x="12532" y="7762"/>
                </a:lnTo>
                <a:lnTo>
                  <a:pt x="12799" y="7908"/>
                </a:lnTo>
                <a:lnTo>
                  <a:pt x="12483" y="8152"/>
                </a:lnTo>
                <a:lnTo>
                  <a:pt x="12410" y="8054"/>
                </a:lnTo>
                <a:lnTo>
                  <a:pt x="12337" y="7981"/>
                </a:lnTo>
                <a:lnTo>
                  <a:pt x="12240" y="7908"/>
                </a:lnTo>
                <a:lnTo>
                  <a:pt x="12118" y="7860"/>
                </a:lnTo>
                <a:lnTo>
                  <a:pt x="11875" y="7762"/>
                </a:lnTo>
                <a:lnTo>
                  <a:pt x="11656" y="7689"/>
                </a:lnTo>
                <a:lnTo>
                  <a:pt x="11145" y="7470"/>
                </a:lnTo>
                <a:lnTo>
                  <a:pt x="10901" y="7349"/>
                </a:lnTo>
                <a:lnTo>
                  <a:pt x="10634" y="7251"/>
                </a:lnTo>
                <a:lnTo>
                  <a:pt x="11437" y="7057"/>
                </a:lnTo>
                <a:close/>
                <a:moveTo>
                  <a:pt x="10439" y="7324"/>
                </a:moveTo>
                <a:lnTo>
                  <a:pt x="10512" y="7422"/>
                </a:lnTo>
                <a:lnTo>
                  <a:pt x="10609" y="7495"/>
                </a:lnTo>
                <a:lnTo>
                  <a:pt x="10828" y="7665"/>
                </a:lnTo>
                <a:lnTo>
                  <a:pt x="11047" y="7787"/>
                </a:lnTo>
                <a:lnTo>
                  <a:pt x="11291" y="7884"/>
                </a:lnTo>
                <a:lnTo>
                  <a:pt x="11996" y="8176"/>
                </a:lnTo>
                <a:lnTo>
                  <a:pt x="12167" y="8249"/>
                </a:lnTo>
                <a:lnTo>
                  <a:pt x="12215" y="8273"/>
                </a:lnTo>
                <a:lnTo>
                  <a:pt x="12288" y="8298"/>
                </a:lnTo>
                <a:lnTo>
                  <a:pt x="11996" y="8541"/>
                </a:lnTo>
                <a:lnTo>
                  <a:pt x="11972" y="8541"/>
                </a:lnTo>
                <a:lnTo>
                  <a:pt x="11583" y="8444"/>
                </a:lnTo>
                <a:lnTo>
                  <a:pt x="11218" y="8322"/>
                </a:lnTo>
                <a:lnTo>
                  <a:pt x="10853" y="8152"/>
                </a:lnTo>
                <a:lnTo>
                  <a:pt x="10512" y="7957"/>
                </a:lnTo>
                <a:lnTo>
                  <a:pt x="10098" y="7714"/>
                </a:lnTo>
                <a:lnTo>
                  <a:pt x="9879" y="7592"/>
                </a:lnTo>
                <a:lnTo>
                  <a:pt x="9660" y="7495"/>
                </a:lnTo>
                <a:lnTo>
                  <a:pt x="10439" y="7324"/>
                </a:lnTo>
                <a:close/>
                <a:moveTo>
                  <a:pt x="8225" y="8103"/>
                </a:moveTo>
                <a:lnTo>
                  <a:pt x="8638" y="8249"/>
                </a:lnTo>
                <a:lnTo>
                  <a:pt x="9028" y="8419"/>
                </a:lnTo>
                <a:lnTo>
                  <a:pt x="8930" y="8517"/>
                </a:lnTo>
                <a:lnTo>
                  <a:pt x="8784" y="8638"/>
                </a:lnTo>
                <a:lnTo>
                  <a:pt x="8711" y="8711"/>
                </a:lnTo>
                <a:lnTo>
                  <a:pt x="8687" y="8784"/>
                </a:lnTo>
                <a:lnTo>
                  <a:pt x="8225" y="8103"/>
                </a:lnTo>
                <a:close/>
                <a:moveTo>
                  <a:pt x="7689" y="8663"/>
                </a:moveTo>
                <a:lnTo>
                  <a:pt x="7714" y="9003"/>
                </a:lnTo>
                <a:lnTo>
                  <a:pt x="7689" y="9003"/>
                </a:lnTo>
                <a:lnTo>
                  <a:pt x="7519" y="8930"/>
                </a:lnTo>
                <a:lnTo>
                  <a:pt x="7665" y="8687"/>
                </a:lnTo>
                <a:lnTo>
                  <a:pt x="7689" y="8663"/>
                </a:lnTo>
                <a:close/>
                <a:moveTo>
                  <a:pt x="9344" y="7592"/>
                </a:moveTo>
                <a:lnTo>
                  <a:pt x="9612" y="7787"/>
                </a:lnTo>
                <a:lnTo>
                  <a:pt x="9904" y="7981"/>
                </a:lnTo>
                <a:lnTo>
                  <a:pt x="10463" y="8322"/>
                </a:lnTo>
                <a:lnTo>
                  <a:pt x="10755" y="8492"/>
                </a:lnTo>
                <a:lnTo>
                  <a:pt x="11047" y="8638"/>
                </a:lnTo>
                <a:lnTo>
                  <a:pt x="11364" y="8760"/>
                </a:lnTo>
                <a:lnTo>
                  <a:pt x="11680" y="8833"/>
                </a:lnTo>
                <a:lnTo>
                  <a:pt x="11510" y="9003"/>
                </a:lnTo>
                <a:lnTo>
                  <a:pt x="11485" y="9028"/>
                </a:lnTo>
                <a:lnTo>
                  <a:pt x="10463" y="8565"/>
                </a:lnTo>
                <a:lnTo>
                  <a:pt x="9952" y="8371"/>
                </a:lnTo>
                <a:lnTo>
                  <a:pt x="9417" y="8176"/>
                </a:lnTo>
                <a:lnTo>
                  <a:pt x="8979" y="7981"/>
                </a:lnTo>
                <a:lnTo>
                  <a:pt x="8736" y="7884"/>
                </a:lnTo>
                <a:lnTo>
                  <a:pt x="8468" y="7811"/>
                </a:lnTo>
                <a:lnTo>
                  <a:pt x="8906" y="7714"/>
                </a:lnTo>
                <a:lnTo>
                  <a:pt x="9344" y="7592"/>
                </a:lnTo>
                <a:close/>
                <a:moveTo>
                  <a:pt x="9368" y="8565"/>
                </a:moveTo>
                <a:lnTo>
                  <a:pt x="9733" y="8687"/>
                </a:lnTo>
                <a:lnTo>
                  <a:pt x="9660" y="8760"/>
                </a:lnTo>
                <a:lnTo>
                  <a:pt x="9198" y="9076"/>
                </a:lnTo>
                <a:lnTo>
                  <a:pt x="9101" y="9149"/>
                </a:lnTo>
                <a:lnTo>
                  <a:pt x="9003" y="9247"/>
                </a:lnTo>
                <a:lnTo>
                  <a:pt x="8760" y="8906"/>
                </a:lnTo>
                <a:lnTo>
                  <a:pt x="8784" y="8906"/>
                </a:lnTo>
                <a:lnTo>
                  <a:pt x="8930" y="8809"/>
                </a:lnTo>
                <a:lnTo>
                  <a:pt x="9052" y="8711"/>
                </a:lnTo>
                <a:lnTo>
                  <a:pt x="9174" y="8638"/>
                </a:lnTo>
                <a:lnTo>
                  <a:pt x="9344" y="8590"/>
                </a:lnTo>
                <a:lnTo>
                  <a:pt x="9368" y="8565"/>
                </a:lnTo>
                <a:close/>
                <a:moveTo>
                  <a:pt x="828" y="6181"/>
                </a:moveTo>
                <a:lnTo>
                  <a:pt x="1168" y="6302"/>
                </a:lnTo>
                <a:lnTo>
                  <a:pt x="1533" y="6400"/>
                </a:lnTo>
                <a:lnTo>
                  <a:pt x="2239" y="6546"/>
                </a:lnTo>
                <a:lnTo>
                  <a:pt x="2507" y="6570"/>
                </a:lnTo>
                <a:lnTo>
                  <a:pt x="2750" y="6594"/>
                </a:lnTo>
                <a:lnTo>
                  <a:pt x="3018" y="6619"/>
                </a:lnTo>
                <a:lnTo>
                  <a:pt x="3285" y="6643"/>
                </a:lnTo>
                <a:lnTo>
                  <a:pt x="4356" y="6911"/>
                </a:lnTo>
                <a:lnTo>
                  <a:pt x="5159" y="7081"/>
                </a:lnTo>
                <a:lnTo>
                  <a:pt x="5938" y="7300"/>
                </a:lnTo>
                <a:lnTo>
                  <a:pt x="7519" y="7762"/>
                </a:lnTo>
                <a:lnTo>
                  <a:pt x="6546" y="8273"/>
                </a:lnTo>
                <a:lnTo>
                  <a:pt x="5548" y="8736"/>
                </a:lnTo>
                <a:lnTo>
                  <a:pt x="4697" y="9076"/>
                </a:lnTo>
                <a:lnTo>
                  <a:pt x="4453" y="9198"/>
                </a:lnTo>
                <a:lnTo>
                  <a:pt x="4332" y="9271"/>
                </a:lnTo>
                <a:lnTo>
                  <a:pt x="4234" y="9368"/>
                </a:lnTo>
                <a:lnTo>
                  <a:pt x="4210" y="9320"/>
                </a:lnTo>
                <a:lnTo>
                  <a:pt x="3991" y="9003"/>
                </a:lnTo>
                <a:lnTo>
                  <a:pt x="3748" y="8687"/>
                </a:lnTo>
                <a:lnTo>
                  <a:pt x="3456" y="8395"/>
                </a:lnTo>
                <a:lnTo>
                  <a:pt x="3164" y="8127"/>
                </a:lnTo>
                <a:lnTo>
                  <a:pt x="2531" y="7616"/>
                </a:lnTo>
                <a:lnTo>
                  <a:pt x="2239" y="7373"/>
                </a:lnTo>
                <a:lnTo>
                  <a:pt x="1947" y="7105"/>
                </a:lnTo>
                <a:lnTo>
                  <a:pt x="1728" y="6911"/>
                </a:lnTo>
                <a:lnTo>
                  <a:pt x="1485" y="6716"/>
                </a:lnTo>
                <a:lnTo>
                  <a:pt x="1047" y="6375"/>
                </a:lnTo>
                <a:lnTo>
                  <a:pt x="828" y="6181"/>
                </a:lnTo>
                <a:close/>
                <a:moveTo>
                  <a:pt x="10098" y="8833"/>
                </a:moveTo>
                <a:lnTo>
                  <a:pt x="10658" y="9076"/>
                </a:lnTo>
                <a:lnTo>
                  <a:pt x="10366" y="9247"/>
                </a:lnTo>
                <a:lnTo>
                  <a:pt x="10098" y="9393"/>
                </a:lnTo>
                <a:lnTo>
                  <a:pt x="9758" y="9612"/>
                </a:lnTo>
                <a:lnTo>
                  <a:pt x="9612" y="9758"/>
                </a:lnTo>
                <a:lnTo>
                  <a:pt x="9466" y="9904"/>
                </a:lnTo>
                <a:lnTo>
                  <a:pt x="9125" y="9417"/>
                </a:lnTo>
                <a:lnTo>
                  <a:pt x="9198" y="9393"/>
                </a:lnTo>
                <a:lnTo>
                  <a:pt x="9271" y="9368"/>
                </a:lnTo>
                <a:lnTo>
                  <a:pt x="9417" y="9271"/>
                </a:lnTo>
                <a:lnTo>
                  <a:pt x="9660" y="9101"/>
                </a:lnTo>
                <a:lnTo>
                  <a:pt x="10098" y="8857"/>
                </a:lnTo>
                <a:lnTo>
                  <a:pt x="10098" y="8833"/>
                </a:lnTo>
                <a:close/>
                <a:moveTo>
                  <a:pt x="7324" y="9174"/>
                </a:moveTo>
                <a:lnTo>
                  <a:pt x="7446" y="9222"/>
                </a:lnTo>
                <a:lnTo>
                  <a:pt x="7519" y="9295"/>
                </a:lnTo>
                <a:lnTo>
                  <a:pt x="7738" y="9393"/>
                </a:lnTo>
                <a:lnTo>
                  <a:pt x="7738" y="9855"/>
                </a:lnTo>
                <a:lnTo>
                  <a:pt x="7738" y="10001"/>
                </a:lnTo>
                <a:lnTo>
                  <a:pt x="7495" y="9855"/>
                </a:lnTo>
                <a:lnTo>
                  <a:pt x="7251" y="9733"/>
                </a:lnTo>
                <a:lnTo>
                  <a:pt x="7105" y="9685"/>
                </a:lnTo>
                <a:lnTo>
                  <a:pt x="6984" y="9660"/>
                </a:lnTo>
                <a:lnTo>
                  <a:pt x="7324" y="9174"/>
                </a:lnTo>
                <a:close/>
                <a:moveTo>
                  <a:pt x="6911" y="9758"/>
                </a:moveTo>
                <a:lnTo>
                  <a:pt x="7008" y="9879"/>
                </a:lnTo>
                <a:lnTo>
                  <a:pt x="7130" y="10001"/>
                </a:lnTo>
                <a:lnTo>
                  <a:pt x="7373" y="10196"/>
                </a:lnTo>
                <a:lnTo>
                  <a:pt x="7543" y="10317"/>
                </a:lnTo>
                <a:lnTo>
                  <a:pt x="7762" y="10415"/>
                </a:lnTo>
                <a:lnTo>
                  <a:pt x="7762" y="10926"/>
                </a:lnTo>
                <a:lnTo>
                  <a:pt x="7470" y="10707"/>
                </a:lnTo>
                <a:lnTo>
                  <a:pt x="7203" y="10488"/>
                </a:lnTo>
                <a:lnTo>
                  <a:pt x="7057" y="10415"/>
                </a:lnTo>
                <a:lnTo>
                  <a:pt x="6911" y="10317"/>
                </a:lnTo>
                <a:lnTo>
                  <a:pt x="6741" y="10269"/>
                </a:lnTo>
                <a:lnTo>
                  <a:pt x="6570" y="10244"/>
                </a:lnTo>
                <a:lnTo>
                  <a:pt x="6911" y="9758"/>
                </a:lnTo>
                <a:close/>
                <a:moveTo>
                  <a:pt x="11072" y="9271"/>
                </a:moveTo>
                <a:lnTo>
                  <a:pt x="11291" y="9368"/>
                </a:lnTo>
                <a:lnTo>
                  <a:pt x="11266" y="9490"/>
                </a:lnTo>
                <a:lnTo>
                  <a:pt x="11266" y="9612"/>
                </a:lnTo>
                <a:lnTo>
                  <a:pt x="11096" y="9685"/>
                </a:lnTo>
                <a:lnTo>
                  <a:pt x="10950" y="9782"/>
                </a:lnTo>
                <a:lnTo>
                  <a:pt x="10658" y="9977"/>
                </a:lnTo>
                <a:lnTo>
                  <a:pt x="10293" y="10220"/>
                </a:lnTo>
                <a:lnTo>
                  <a:pt x="10123" y="10366"/>
                </a:lnTo>
                <a:lnTo>
                  <a:pt x="10050" y="10439"/>
                </a:lnTo>
                <a:lnTo>
                  <a:pt x="10001" y="10536"/>
                </a:lnTo>
                <a:lnTo>
                  <a:pt x="10001" y="10585"/>
                </a:lnTo>
                <a:lnTo>
                  <a:pt x="10025" y="10609"/>
                </a:lnTo>
                <a:lnTo>
                  <a:pt x="10123" y="10609"/>
                </a:lnTo>
                <a:lnTo>
                  <a:pt x="10220" y="10585"/>
                </a:lnTo>
                <a:lnTo>
                  <a:pt x="10390" y="10512"/>
                </a:lnTo>
                <a:lnTo>
                  <a:pt x="10561" y="10390"/>
                </a:lnTo>
                <a:lnTo>
                  <a:pt x="10731" y="10269"/>
                </a:lnTo>
                <a:lnTo>
                  <a:pt x="10999" y="10074"/>
                </a:lnTo>
                <a:lnTo>
                  <a:pt x="11291" y="9904"/>
                </a:lnTo>
                <a:lnTo>
                  <a:pt x="11339" y="10171"/>
                </a:lnTo>
                <a:lnTo>
                  <a:pt x="11412" y="10390"/>
                </a:lnTo>
                <a:lnTo>
                  <a:pt x="11145" y="10488"/>
                </a:lnTo>
                <a:lnTo>
                  <a:pt x="10877" y="10634"/>
                </a:lnTo>
                <a:lnTo>
                  <a:pt x="10731" y="10682"/>
                </a:lnTo>
                <a:lnTo>
                  <a:pt x="10561" y="10804"/>
                </a:lnTo>
                <a:lnTo>
                  <a:pt x="10415" y="10926"/>
                </a:lnTo>
                <a:lnTo>
                  <a:pt x="10342" y="10999"/>
                </a:lnTo>
                <a:lnTo>
                  <a:pt x="10317" y="11072"/>
                </a:lnTo>
                <a:lnTo>
                  <a:pt x="9879" y="10463"/>
                </a:lnTo>
                <a:lnTo>
                  <a:pt x="9587" y="10050"/>
                </a:lnTo>
                <a:lnTo>
                  <a:pt x="9733" y="10001"/>
                </a:lnTo>
                <a:lnTo>
                  <a:pt x="9904" y="9928"/>
                </a:lnTo>
                <a:lnTo>
                  <a:pt x="10196" y="9758"/>
                </a:lnTo>
                <a:lnTo>
                  <a:pt x="10634" y="9514"/>
                </a:lnTo>
                <a:lnTo>
                  <a:pt x="11047" y="9295"/>
                </a:lnTo>
                <a:lnTo>
                  <a:pt x="11072" y="9271"/>
                </a:lnTo>
                <a:close/>
                <a:moveTo>
                  <a:pt x="11534" y="10780"/>
                </a:moveTo>
                <a:lnTo>
                  <a:pt x="11656" y="11193"/>
                </a:lnTo>
                <a:lnTo>
                  <a:pt x="11631" y="11193"/>
                </a:lnTo>
                <a:lnTo>
                  <a:pt x="11437" y="11364"/>
                </a:lnTo>
                <a:lnTo>
                  <a:pt x="11218" y="11510"/>
                </a:lnTo>
                <a:lnTo>
                  <a:pt x="11023" y="11631"/>
                </a:lnTo>
                <a:lnTo>
                  <a:pt x="10828" y="11753"/>
                </a:lnTo>
                <a:lnTo>
                  <a:pt x="10804" y="11777"/>
                </a:lnTo>
                <a:lnTo>
                  <a:pt x="10439" y="11242"/>
                </a:lnTo>
                <a:lnTo>
                  <a:pt x="10512" y="11242"/>
                </a:lnTo>
                <a:lnTo>
                  <a:pt x="10585" y="11218"/>
                </a:lnTo>
                <a:lnTo>
                  <a:pt x="10731" y="11145"/>
                </a:lnTo>
                <a:lnTo>
                  <a:pt x="10999" y="10974"/>
                </a:lnTo>
                <a:lnTo>
                  <a:pt x="11534" y="10780"/>
                </a:lnTo>
                <a:close/>
                <a:moveTo>
                  <a:pt x="6522" y="10342"/>
                </a:moveTo>
                <a:lnTo>
                  <a:pt x="6668" y="10439"/>
                </a:lnTo>
                <a:lnTo>
                  <a:pt x="6838" y="10561"/>
                </a:lnTo>
                <a:lnTo>
                  <a:pt x="7105" y="10853"/>
                </a:lnTo>
                <a:lnTo>
                  <a:pt x="7251" y="10999"/>
                </a:lnTo>
                <a:lnTo>
                  <a:pt x="7397" y="11120"/>
                </a:lnTo>
                <a:lnTo>
                  <a:pt x="7568" y="11218"/>
                </a:lnTo>
                <a:lnTo>
                  <a:pt x="7738" y="11291"/>
                </a:lnTo>
                <a:lnTo>
                  <a:pt x="7762" y="11291"/>
                </a:lnTo>
                <a:lnTo>
                  <a:pt x="7762" y="12021"/>
                </a:lnTo>
                <a:lnTo>
                  <a:pt x="7665" y="11948"/>
                </a:lnTo>
                <a:lnTo>
                  <a:pt x="7568" y="11875"/>
                </a:lnTo>
                <a:lnTo>
                  <a:pt x="7397" y="11704"/>
                </a:lnTo>
                <a:lnTo>
                  <a:pt x="7057" y="11364"/>
                </a:lnTo>
                <a:lnTo>
                  <a:pt x="6862" y="11193"/>
                </a:lnTo>
                <a:lnTo>
                  <a:pt x="6619" y="11072"/>
                </a:lnTo>
                <a:lnTo>
                  <a:pt x="6376" y="10999"/>
                </a:lnTo>
                <a:lnTo>
                  <a:pt x="6132" y="10926"/>
                </a:lnTo>
                <a:lnTo>
                  <a:pt x="6522" y="10342"/>
                </a:lnTo>
                <a:close/>
                <a:moveTo>
                  <a:pt x="11753" y="11510"/>
                </a:moveTo>
                <a:lnTo>
                  <a:pt x="11826" y="11802"/>
                </a:lnTo>
                <a:lnTo>
                  <a:pt x="11704" y="11826"/>
                </a:lnTo>
                <a:lnTo>
                  <a:pt x="11607" y="11899"/>
                </a:lnTo>
                <a:lnTo>
                  <a:pt x="11412" y="12021"/>
                </a:lnTo>
                <a:lnTo>
                  <a:pt x="11291" y="12167"/>
                </a:lnTo>
                <a:lnTo>
                  <a:pt x="11218" y="12240"/>
                </a:lnTo>
                <a:lnTo>
                  <a:pt x="11193" y="12313"/>
                </a:lnTo>
                <a:lnTo>
                  <a:pt x="10901" y="11899"/>
                </a:lnTo>
                <a:lnTo>
                  <a:pt x="11120" y="11850"/>
                </a:lnTo>
                <a:lnTo>
                  <a:pt x="11339" y="11777"/>
                </a:lnTo>
                <a:lnTo>
                  <a:pt x="11558" y="11656"/>
                </a:lnTo>
                <a:lnTo>
                  <a:pt x="11753" y="11510"/>
                </a:lnTo>
                <a:close/>
                <a:moveTo>
                  <a:pt x="6059" y="11047"/>
                </a:moveTo>
                <a:lnTo>
                  <a:pt x="6303" y="11218"/>
                </a:lnTo>
                <a:lnTo>
                  <a:pt x="6546" y="11388"/>
                </a:lnTo>
                <a:lnTo>
                  <a:pt x="6789" y="11583"/>
                </a:lnTo>
                <a:lnTo>
                  <a:pt x="6984" y="11802"/>
                </a:lnTo>
                <a:lnTo>
                  <a:pt x="7251" y="12069"/>
                </a:lnTo>
                <a:lnTo>
                  <a:pt x="7397" y="12215"/>
                </a:lnTo>
                <a:lnTo>
                  <a:pt x="7543" y="12313"/>
                </a:lnTo>
                <a:lnTo>
                  <a:pt x="7276" y="12459"/>
                </a:lnTo>
                <a:lnTo>
                  <a:pt x="7154" y="12386"/>
                </a:lnTo>
                <a:lnTo>
                  <a:pt x="7008" y="12337"/>
                </a:lnTo>
                <a:lnTo>
                  <a:pt x="6765" y="12215"/>
                </a:lnTo>
                <a:lnTo>
                  <a:pt x="6522" y="12069"/>
                </a:lnTo>
                <a:lnTo>
                  <a:pt x="6327" y="11948"/>
                </a:lnTo>
                <a:lnTo>
                  <a:pt x="6157" y="11802"/>
                </a:lnTo>
                <a:lnTo>
                  <a:pt x="5962" y="11656"/>
                </a:lnTo>
                <a:lnTo>
                  <a:pt x="5767" y="11534"/>
                </a:lnTo>
                <a:lnTo>
                  <a:pt x="6059" y="11047"/>
                </a:lnTo>
                <a:close/>
                <a:moveTo>
                  <a:pt x="5670" y="11680"/>
                </a:moveTo>
                <a:lnTo>
                  <a:pt x="5719" y="11777"/>
                </a:lnTo>
                <a:lnTo>
                  <a:pt x="5792" y="11850"/>
                </a:lnTo>
                <a:lnTo>
                  <a:pt x="5938" y="12021"/>
                </a:lnTo>
                <a:lnTo>
                  <a:pt x="6108" y="12167"/>
                </a:lnTo>
                <a:lnTo>
                  <a:pt x="6278" y="12288"/>
                </a:lnTo>
                <a:lnTo>
                  <a:pt x="6546" y="12483"/>
                </a:lnTo>
                <a:lnTo>
                  <a:pt x="6716" y="12580"/>
                </a:lnTo>
                <a:lnTo>
                  <a:pt x="6887" y="12678"/>
                </a:lnTo>
                <a:lnTo>
                  <a:pt x="6522" y="12848"/>
                </a:lnTo>
                <a:lnTo>
                  <a:pt x="6230" y="12653"/>
                </a:lnTo>
                <a:lnTo>
                  <a:pt x="5938" y="12434"/>
                </a:lnTo>
                <a:lnTo>
                  <a:pt x="5694" y="12215"/>
                </a:lnTo>
                <a:lnTo>
                  <a:pt x="5475" y="12021"/>
                </a:lnTo>
                <a:lnTo>
                  <a:pt x="5621" y="11777"/>
                </a:lnTo>
                <a:lnTo>
                  <a:pt x="5670" y="11680"/>
                </a:lnTo>
                <a:close/>
                <a:moveTo>
                  <a:pt x="11899" y="12094"/>
                </a:moveTo>
                <a:lnTo>
                  <a:pt x="12021" y="12605"/>
                </a:lnTo>
                <a:lnTo>
                  <a:pt x="11899" y="12726"/>
                </a:lnTo>
                <a:lnTo>
                  <a:pt x="11777" y="12848"/>
                </a:lnTo>
                <a:lnTo>
                  <a:pt x="11729" y="12921"/>
                </a:lnTo>
                <a:lnTo>
                  <a:pt x="11680" y="12994"/>
                </a:lnTo>
                <a:lnTo>
                  <a:pt x="11680" y="13018"/>
                </a:lnTo>
                <a:lnTo>
                  <a:pt x="11266" y="12434"/>
                </a:lnTo>
                <a:lnTo>
                  <a:pt x="11412" y="12386"/>
                </a:lnTo>
                <a:lnTo>
                  <a:pt x="11558" y="12313"/>
                </a:lnTo>
                <a:lnTo>
                  <a:pt x="11729" y="12215"/>
                </a:lnTo>
                <a:lnTo>
                  <a:pt x="11899" y="12094"/>
                </a:lnTo>
                <a:close/>
                <a:moveTo>
                  <a:pt x="5329" y="12240"/>
                </a:moveTo>
                <a:lnTo>
                  <a:pt x="5402" y="12361"/>
                </a:lnTo>
                <a:lnTo>
                  <a:pt x="5500" y="12483"/>
                </a:lnTo>
                <a:lnTo>
                  <a:pt x="5670" y="12678"/>
                </a:lnTo>
                <a:lnTo>
                  <a:pt x="5913" y="12897"/>
                </a:lnTo>
                <a:lnTo>
                  <a:pt x="6157" y="13067"/>
                </a:lnTo>
                <a:lnTo>
                  <a:pt x="5743" y="13335"/>
                </a:lnTo>
                <a:lnTo>
                  <a:pt x="5646" y="13310"/>
                </a:lnTo>
                <a:lnTo>
                  <a:pt x="5475" y="13237"/>
                </a:lnTo>
                <a:lnTo>
                  <a:pt x="5305" y="13164"/>
                </a:lnTo>
                <a:lnTo>
                  <a:pt x="5135" y="13043"/>
                </a:lnTo>
                <a:lnTo>
                  <a:pt x="4940" y="12970"/>
                </a:lnTo>
                <a:lnTo>
                  <a:pt x="4891" y="12945"/>
                </a:lnTo>
                <a:lnTo>
                  <a:pt x="5110" y="12605"/>
                </a:lnTo>
                <a:lnTo>
                  <a:pt x="5329" y="12240"/>
                </a:lnTo>
                <a:close/>
                <a:moveTo>
                  <a:pt x="12094" y="13043"/>
                </a:moveTo>
                <a:lnTo>
                  <a:pt x="12215" y="13748"/>
                </a:lnTo>
                <a:lnTo>
                  <a:pt x="11802" y="13189"/>
                </a:lnTo>
                <a:lnTo>
                  <a:pt x="11850" y="13189"/>
                </a:lnTo>
                <a:lnTo>
                  <a:pt x="11923" y="13164"/>
                </a:lnTo>
                <a:lnTo>
                  <a:pt x="11972" y="13140"/>
                </a:lnTo>
                <a:lnTo>
                  <a:pt x="12094" y="13043"/>
                </a:lnTo>
                <a:close/>
                <a:moveTo>
                  <a:pt x="4745" y="13140"/>
                </a:moveTo>
                <a:lnTo>
                  <a:pt x="4891" y="13310"/>
                </a:lnTo>
                <a:lnTo>
                  <a:pt x="5062" y="13456"/>
                </a:lnTo>
                <a:lnTo>
                  <a:pt x="5305" y="13602"/>
                </a:lnTo>
                <a:lnTo>
                  <a:pt x="4964" y="13846"/>
                </a:lnTo>
                <a:lnTo>
                  <a:pt x="4891" y="13773"/>
                </a:lnTo>
                <a:lnTo>
                  <a:pt x="4818" y="13700"/>
                </a:lnTo>
                <a:lnTo>
                  <a:pt x="4648" y="13627"/>
                </a:lnTo>
                <a:lnTo>
                  <a:pt x="4551" y="13554"/>
                </a:lnTo>
                <a:lnTo>
                  <a:pt x="4405" y="13529"/>
                </a:lnTo>
                <a:lnTo>
                  <a:pt x="4575" y="13335"/>
                </a:lnTo>
                <a:lnTo>
                  <a:pt x="4745" y="13140"/>
                </a:lnTo>
                <a:close/>
                <a:moveTo>
                  <a:pt x="8200" y="8833"/>
                </a:moveTo>
                <a:lnTo>
                  <a:pt x="8371" y="9076"/>
                </a:lnTo>
                <a:lnTo>
                  <a:pt x="8663" y="9514"/>
                </a:lnTo>
                <a:lnTo>
                  <a:pt x="8979" y="9928"/>
                </a:lnTo>
                <a:lnTo>
                  <a:pt x="9587" y="10780"/>
                </a:lnTo>
                <a:lnTo>
                  <a:pt x="10171" y="11583"/>
                </a:lnTo>
                <a:lnTo>
                  <a:pt x="10731" y="12410"/>
                </a:lnTo>
                <a:lnTo>
                  <a:pt x="11291" y="13213"/>
                </a:lnTo>
                <a:lnTo>
                  <a:pt x="11850" y="13992"/>
                </a:lnTo>
                <a:lnTo>
                  <a:pt x="11729" y="13943"/>
                </a:lnTo>
                <a:lnTo>
                  <a:pt x="11072" y="13554"/>
                </a:lnTo>
                <a:lnTo>
                  <a:pt x="10415" y="13189"/>
                </a:lnTo>
                <a:lnTo>
                  <a:pt x="9831" y="12921"/>
                </a:lnTo>
                <a:lnTo>
                  <a:pt x="9539" y="12799"/>
                </a:lnTo>
                <a:lnTo>
                  <a:pt x="9222" y="12678"/>
                </a:lnTo>
                <a:lnTo>
                  <a:pt x="8760" y="12507"/>
                </a:lnTo>
                <a:lnTo>
                  <a:pt x="8517" y="12410"/>
                </a:lnTo>
                <a:lnTo>
                  <a:pt x="8273" y="12337"/>
                </a:lnTo>
                <a:lnTo>
                  <a:pt x="8273" y="12288"/>
                </a:lnTo>
                <a:lnTo>
                  <a:pt x="8322" y="11996"/>
                </a:lnTo>
                <a:lnTo>
                  <a:pt x="8346" y="11680"/>
                </a:lnTo>
                <a:lnTo>
                  <a:pt x="8346" y="11388"/>
                </a:lnTo>
                <a:lnTo>
                  <a:pt x="8322" y="11072"/>
                </a:lnTo>
                <a:lnTo>
                  <a:pt x="8273" y="10463"/>
                </a:lnTo>
                <a:lnTo>
                  <a:pt x="8225" y="9855"/>
                </a:lnTo>
                <a:lnTo>
                  <a:pt x="8200" y="8833"/>
                </a:lnTo>
                <a:close/>
                <a:moveTo>
                  <a:pt x="7324" y="8346"/>
                </a:moveTo>
                <a:lnTo>
                  <a:pt x="6935" y="8906"/>
                </a:lnTo>
                <a:lnTo>
                  <a:pt x="6570" y="9441"/>
                </a:lnTo>
                <a:lnTo>
                  <a:pt x="5962" y="10439"/>
                </a:lnTo>
                <a:lnTo>
                  <a:pt x="5354" y="11437"/>
                </a:lnTo>
                <a:lnTo>
                  <a:pt x="4818" y="12386"/>
                </a:lnTo>
                <a:lnTo>
                  <a:pt x="4502" y="12848"/>
                </a:lnTo>
                <a:lnTo>
                  <a:pt x="4356" y="13067"/>
                </a:lnTo>
                <a:lnTo>
                  <a:pt x="4161" y="13286"/>
                </a:lnTo>
                <a:lnTo>
                  <a:pt x="3967" y="13529"/>
                </a:lnTo>
                <a:lnTo>
                  <a:pt x="3796" y="13773"/>
                </a:lnTo>
                <a:lnTo>
                  <a:pt x="3650" y="14040"/>
                </a:lnTo>
                <a:lnTo>
                  <a:pt x="3504" y="14308"/>
                </a:lnTo>
                <a:lnTo>
                  <a:pt x="3577" y="13578"/>
                </a:lnTo>
                <a:lnTo>
                  <a:pt x="3699" y="12897"/>
                </a:lnTo>
                <a:lnTo>
                  <a:pt x="3821" y="12215"/>
                </a:lnTo>
                <a:lnTo>
                  <a:pt x="3967" y="11558"/>
                </a:lnTo>
                <a:lnTo>
                  <a:pt x="4113" y="10926"/>
                </a:lnTo>
                <a:lnTo>
                  <a:pt x="4234" y="10269"/>
                </a:lnTo>
                <a:lnTo>
                  <a:pt x="4332" y="9612"/>
                </a:lnTo>
                <a:lnTo>
                  <a:pt x="4307" y="9539"/>
                </a:lnTo>
                <a:lnTo>
                  <a:pt x="4453" y="9587"/>
                </a:lnTo>
                <a:lnTo>
                  <a:pt x="4624" y="9563"/>
                </a:lnTo>
                <a:lnTo>
                  <a:pt x="4818" y="9514"/>
                </a:lnTo>
                <a:lnTo>
                  <a:pt x="5013" y="9441"/>
                </a:lnTo>
                <a:lnTo>
                  <a:pt x="5354" y="9271"/>
                </a:lnTo>
                <a:lnTo>
                  <a:pt x="5646" y="9149"/>
                </a:lnTo>
                <a:lnTo>
                  <a:pt x="6497" y="8760"/>
                </a:lnTo>
                <a:lnTo>
                  <a:pt x="7324" y="8346"/>
                </a:lnTo>
                <a:close/>
                <a:moveTo>
                  <a:pt x="4234" y="13700"/>
                </a:moveTo>
                <a:lnTo>
                  <a:pt x="4307" y="13773"/>
                </a:lnTo>
                <a:lnTo>
                  <a:pt x="4380" y="13821"/>
                </a:lnTo>
                <a:lnTo>
                  <a:pt x="4551" y="13943"/>
                </a:lnTo>
                <a:lnTo>
                  <a:pt x="4697" y="14016"/>
                </a:lnTo>
                <a:lnTo>
                  <a:pt x="4307" y="14259"/>
                </a:lnTo>
                <a:lnTo>
                  <a:pt x="4161" y="14332"/>
                </a:lnTo>
                <a:lnTo>
                  <a:pt x="3991" y="14405"/>
                </a:lnTo>
                <a:lnTo>
                  <a:pt x="3650" y="14502"/>
                </a:lnTo>
                <a:lnTo>
                  <a:pt x="3748" y="14429"/>
                </a:lnTo>
                <a:lnTo>
                  <a:pt x="3821" y="14332"/>
                </a:lnTo>
                <a:lnTo>
                  <a:pt x="3967" y="14113"/>
                </a:lnTo>
                <a:lnTo>
                  <a:pt x="4113" y="13894"/>
                </a:lnTo>
                <a:lnTo>
                  <a:pt x="4234" y="13700"/>
                </a:lnTo>
                <a:close/>
                <a:moveTo>
                  <a:pt x="7835" y="0"/>
                </a:moveTo>
                <a:lnTo>
                  <a:pt x="7762" y="25"/>
                </a:lnTo>
                <a:lnTo>
                  <a:pt x="7689" y="73"/>
                </a:lnTo>
                <a:lnTo>
                  <a:pt x="7641" y="73"/>
                </a:lnTo>
                <a:lnTo>
                  <a:pt x="7495" y="146"/>
                </a:lnTo>
                <a:lnTo>
                  <a:pt x="7373" y="244"/>
                </a:lnTo>
                <a:lnTo>
                  <a:pt x="7276" y="341"/>
                </a:lnTo>
                <a:lnTo>
                  <a:pt x="7178" y="463"/>
                </a:lnTo>
                <a:lnTo>
                  <a:pt x="6984" y="730"/>
                </a:lnTo>
                <a:lnTo>
                  <a:pt x="6838" y="1047"/>
                </a:lnTo>
                <a:lnTo>
                  <a:pt x="6716" y="1387"/>
                </a:lnTo>
                <a:lnTo>
                  <a:pt x="6619" y="1704"/>
                </a:lnTo>
                <a:lnTo>
                  <a:pt x="6449" y="2288"/>
                </a:lnTo>
                <a:lnTo>
                  <a:pt x="6230" y="2920"/>
                </a:lnTo>
                <a:lnTo>
                  <a:pt x="6108" y="3237"/>
                </a:lnTo>
                <a:lnTo>
                  <a:pt x="5962" y="3529"/>
                </a:lnTo>
                <a:lnTo>
                  <a:pt x="5767" y="3845"/>
                </a:lnTo>
                <a:lnTo>
                  <a:pt x="5548" y="4161"/>
                </a:lnTo>
                <a:lnTo>
                  <a:pt x="5378" y="4478"/>
                </a:lnTo>
                <a:lnTo>
                  <a:pt x="5281" y="4648"/>
                </a:lnTo>
                <a:lnTo>
                  <a:pt x="5208" y="4818"/>
                </a:lnTo>
                <a:lnTo>
                  <a:pt x="4891" y="4916"/>
                </a:lnTo>
                <a:lnTo>
                  <a:pt x="4575" y="4989"/>
                </a:lnTo>
                <a:lnTo>
                  <a:pt x="3918" y="5110"/>
                </a:lnTo>
                <a:lnTo>
                  <a:pt x="2580" y="5305"/>
                </a:lnTo>
                <a:lnTo>
                  <a:pt x="1801" y="5402"/>
                </a:lnTo>
                <a:lnTo>
                  <a:pt x="998" y="5500"/>
                </a:lnTo>
                <a:lnTo>
                  <a:pt x="755" y="5524"/>
                </a:lnTo>
                <a:lnTo>
                  <a:pt x="511" y="5524"/>
                </a:lnTo>
                <a:lnTo>
                  <a:pt x="244" y="5548"/>
                </a:lnTo>
                <a:lnTo>
                  <a:pt x="146" y="5597"/>
                </a:lnTo>
                <a:lnTo>
                  <a:pt x="49" y="5646"/>
                </a:lnTo>
                <a:lnTo>
                  <a:pt x="0" y="5719"/>
                </a:lnTo>
                <a:lnTo>
                  <a:pt x="0" y="5792"/>
                </a:lnTo>
                <a:lnTo>
                  <a:pt x="0" y="5865"/>
                </a:lnTo>
                <a:lnTo>
                  <a:pt x="0" y="5962"/>
                </a:lnTo>
                <a:lnTo>
                  <a:pt x="49" y="6035"/>
                </a:lnTo>
                <a:lnTo>
                  <a:pt x="146" y="6229"/>
                </a:lnTo>
                <a:lnTo>
                  <a:pt x="292" y="6375"/>
                </a:lnTo>
                <a:lnTo>
                  <a:pt x="438" y="6497"/>
                </a:lnTo>
                <a:lnTo>
                  <a:pt x="682" y="6716"/>
                </a:lnTo>
                <a:lnTo>
                  <a:pt x="925" y="6935"/>
                </a:lnTo>
                <a:lnTo>
                  <a:pt x="1460" y="7349"/>
                </a:lnTo>
                <a:lnTo>
                  <a:pt x="1971" y="7811"/>
                </a:lnTo>
                <a:lnTo>
                  <a:pt x="2507" y="8273"/>
                </a:lnTo>
                <a:lnTo>
                  <a:pt x="2847" y="8565"/>
                </a:lnTo>
                <a:lnTo>
                  <a:pt x="3188" y="8882"/>
                </a:lnTo>
                <a:lnTo>
                  <a:pt x="3504" y="9222"/>
                </a:lnTo>
                <a:lnTo>
                  <a:pt x="3650" y="9417"/>
                </a:lnTo>
                <a:lnTo>
                  <a:pt x="3772" y="9612"/>
                </a:lnTo>
                <a:lnTo>
                  <a:pt x="3821" y="9685"/>
                </a:lnTo>
                <a:lnTo>
                  <a:pt x="3918" y="9709"/>
                </a:lnTo>
                <a:lnTo>
                  <a:pt x="3748" y="10342"/>
                </a:lnTo>
                <a:lnTo>
                  <a:pt x="3602" y="10974"/>
                </a:lnTo>
                <a:lnTo>
                  <a:pt x="3334" y="12264"/>
                </a:lnTo>
                <a:lnTo>
                  <a:pt x="3212" y="12872"/>
                </a:lnTo>
                <a:lnTo>
                  <a:pt x="3091" y="13529"/>
                </a:lnTo>
                <a:lnTo>
                  <a:pt x="3042" y="13870"/>
                </a:lnTo>
                <a:lnTo>
                  <a:pt x="2993" y="14186"/>
                </a:lnTo>
                <a:lnTo>
                  <a:pt x="2993" y="14502"/>
                </a:lnTo>
                <a:lnTo>
                  <a:pt x="3018" y="14819"/>
                </a:lnTo>
                <a:lnTo>
                  <a:pt x="3042" y="14916"/>
                </a:lnTo>
                <a:lnTo>
                  <a:pt x="3091" y="14965"/>
                </a:lnTo>
                <a:lnTo>
                  <a:pt x="3188" y="15013"/>
                </a:lnTo>
                <a:lnTo>
                  <a:pt x="3261" y="15013"/>
                </a:lnTo>
                <a:lnTo>
                  <a:pt x="3383" y="15038"/>
                </a:lnTo>
                <a:lnTo>
                  <a:pt x="3529" y="15062"/>
                </a:lnTo>
                <a:lnTo>
                  <a:pt x="3675" y="15038"/>
                </a:lnTo>
                <a:lnTo>
                  <a:pt x="3796" y="15013"/>
                </a:lnTo>
                <a:lnTo>
                  <a:pt x="4088" y="14940"/>
                </a:lnTo>
                <a:lnTo>
                  <a:pt x="4405" y="14794"/>
                </a:lnTo>
                <a:lnTo>
                  <a:pt x="4672" y="14624"/>
                </a:lnTo>
                <a:lnTo>
                  <a:pt x="4964" y="14454"/>
                </a:lnTo>
                <a:lnTo>
                  <a:pt x="5402" y="14138"/>
                </a:lnTo>
                <a:lnTo>
                  <a:pt x="5719" y="13943"/>
                </a:lnTo>
                <a:lnTo>
                  <a:pt x="6035" y="13748"/>
                </a:lnTo>
                <a:lnTo>
                  <a:pt x="6716" y="13383"/>
                </a:lnTo>
                <a:lnTo>
                  <a:pt x="7373" y="13018"/>
                </a:lnTo>
                <a:lnTo>
                  <a:pt x="7689" y="12824"/>
                </a:lnTo>
                <a:lnTo>
                  <a:pt x="8006" y="12629"/>
                </a:lnTo>
                <a:lnTo>
                  <a:pt x="8127" y="12726"/>
                </a:lnTo>
                <a:lnTo>
                  <a:pt x="8273" y="12799"/>
                </a:lnTo>
                <a:lnTo>
                  <a:pt x="8590" y="12945"/>
                </a:lnTo>
                <a:lnTo>
                  <a:pt x="9320" y="13213"/>
                </a:lnTo>
                <a:lnTo>
                  <a:pt x="9685" y="13383"/>
                </a:lnTo>
                <a:lnTo>
                  <a:pt x="10050" y="13554"/>
                </a:lnTo>
                <a:lnTo>
                  <a:pt x="10707" y="13894"/>
                </a:lnTo>
                <a:lnTo>
                  <a:pt x="11364" y="14283"/>
                </a:lnTo>
                <a:lnTo>
                  <a:pt x="11607" y="14454"/>
                </a:lnTo>
                <a:lnTo>
                  <a:pt x="11875" y="14624"/>
                </a:lnTo>
                <a:lnTo>
                  <a:pt x="12021" y="14697"/>
                </a:lnTo>
                <a:lnTo>
                  <a:pt x="12167" y="14770"/>
                </a:lnTo>
                <a:lnTo>
                  <a:pt x="12313" y="14794"/>
                </a:lnTo>
                <a:lnTo>
                  <a:pt x="12459" y="14770"/>
                </a:lnTo>
                <a:lnTo>
                  <a:pt x="12507" y="14770"/>
                </a:lnTo>
                <a:lnTo>
                  <a:pt x="12532" y="14721"/>
                </a:lnTo>
                <a:lnTo>
                  <a:pt x="12629" y="14697"/>
                </a:lnTo>
                <a:lnTo>
                  <a:pt x="12702" y="14648"/>
                </a:lnTo>
                <a:lnTo>
                  <a:pt x="12751" y="14575"/>
                </a:lnTo>
                <a:lnTo>
                  <a:pt x="12775" y="14478"/>
                </a:lnTo>
                <a:lnTo>
                  <a:pt x="12751" y="14065"/>
                </a:lnTo>
                <a:lnTo>
                  <a:pt x="12702" y="13651"/>
                </a:lnTo>
                <a:lnTo>
                  <a:pt x="12629" y="13262"/>
                </a:lnTo>
                <a:lnTo>
                  <a:pt x="12556" y="12848"/>
                </a:lnTo>
                <a:lnTo>
                  <a:pt x="12337" y="12045"/>
                </a:lnTo>
                <a:lnTo>
                  <a:pt x="12118" y="11242"/>
                </a:lnTo>
                <a:lnTo>
                  <a:pt x="11899" y="10463"/>
                </a:lnTo>
                <a:lnTo>
                  <a:pt x="11875" y="10390"/>
                </a:lnTo>
                <a:lnTo>
                  <a:pt x="11680" y="9685"/>
                </a:lnTo>
                <a:lnTo>
                  <a:pt x="11680" y="9636"/>
                </a:lnTo>
                <a:lnTo>
                  <a:pt x="11656" y="9563"/>
                </a:lnTo>
                <a:lnTo>
                  <a:pt x="11631" y="9514"/>
                </a:lnTo>
                <a:lnTo>
                  <a:pt x="11680" y="9490"/>
                </a:lnTo>
                <a:lnTo>
                  <a:pt x="11729" y="9466"/>
                </a:lnTo>
                <a:lnTo>
                  <a:pt x="11802" y="9393"/>
                </a:lnTo>
                <a:lnTo>
                  <a:pt x="11850" y="9344"/>
                </a:lnTo>
                <a:lnTo>
                  <a:pt x="12094" y="9101"/>
                </a:lnTo>
                <a:lnTo>
                  <a:pt x="12361" y="8882"/>
                </a:lnTo>
                <a:lnTo>
                  <a:pt x="12897" y="8419"/>
                </a:lnTo>
                <a:lnTo>
                  <a:pt x="13432" y="8006"/>
                </a:lnTo>
                <a:lnTo>
                  <a:pt x="13967" y="7568"/>
                </a:lnTo>
                <a:lnTo>
                  <a:pt x="14211" y="7324"/>
                </a:lnTo>
                <a:lnTo>
                  <a:pt x="14454" y="7105"/>
                </a:lnTo>
                <a:lnTo>
                  <a:pt x="14697" y="6838"/>
                </a:lnTo>
                <a:lnTo>
                  <a:pt x="14892" y="6570"/>
                </a:lnTo>
                <a:lnTo>
                  <a:pt x="15232" y="6205"/>
                </a:lnTo>
                <a:lnTo>
                  <a:pt x="15403" y="5986"/>
                </a:lnTo>
                <a:lnTo>
                  <a:pt x="15451" y="5889"/>
                </a:lnTo>
                <a:lnTo>
                  <a:pt x="15500" y="5767"/>
                </a:lnTo>
                <a:lnTo>
                  <a:pt x="15500" y="5743"/>
                </a:lnTo>
                <a:lnTo>
                  <a:pt x="15476" y="5646"/>
                </a:lnTo>
                <a:lnTo>
                  <a:pt x="15427" y="5573"/>
                </a:lnTo>
                <a:lnTo>
                  <a:pt x="15354" y="5475"/>
                </a:lnTo>
                <a:lnTo>
                  <a:pt x="15257" y="5427"/>
                </a:lnTo>
                <a:lnTo>
                  <a:pt x="15135" y="5378"/>
                </a:lnTo>
                <a:lnTo>
                  <a:pt x="15013" y="5354"/>
                </a:lnTo>
                <a:lnTo>
                  <a:pt x="14770" y="5329"/>
                </a:lnTo>
                <a:lnTo>
                  <a:pt x="14527" y="5305"/>
                </a:lnTo>
                <a:lnTo>
                  <a:pt x="13797" y="5256"/>
                </a:lnTo>
                <a:lnTo>
                  <a:pt x="13091" y="5208"/>
                </a:lnTo>
                <a:lnTo>
                  <a:pt x="12410" y="5208"/>
                </a:lnTo>
                <a:lnTo>
                  <a:pt x="11753" y="5159"/>
                </a:lnTo>
                <a:lnTo>
                  <a:pt x="11485" y="5135"/>
                </a:lnTo>
                <a:lnTo>
                  <a:pt x="11218" y="5086"/>
                </a:lnTo>
                <a:lnTo>
                  <a:pt x="10950" y="5013"/>
                </a:lnTo>
                <a:lnTo>
                  <a:pt x="10682" y="4989"/>
                </a:lnTo>
                <a:lnTo>
                  <a:pt x="10658" y="4940"/>
                </a:lnTo>
                <a:lnTo>
                  <a:pt x="10634" y="4867"/>
                </a:lnTo>
                <a:lnTo>
                  <a:pt x="10415" y="4599"/>
                </a:lnTo>
                <a:lnTo>
                  <a:pt x="10220" y="4332"/>
                </a:lnTo>
                <a:lnTo>
                  <a:pt x="10025" y="4040"/>
                </a:lnTo>
                <a:lnTo>
                  <a:pt x="9855" y="3748"/>
                </a:lnTo>
                <a:lnTo>
                  <a:pt x="9514" y="3164"/>
                </a:lnTo>
                <a:lnTo>
                  <a:pt x="9222" y="2531"/>
                </a:lnTo>
                <a:lnTo>
                  <a:pt x="8638" y="1290"/>
                </a:lnTo>
                <a:lnTo>
                  <a:pt x="8322" y="682"/>
                </a:lnTo>
                <a:lnTo>
                  <a:pt x="7981" y="73"/>
                </a:lnTo>
                <a:lnTo>
                  <a:pt x="7908" y="25"/>
                </a:lnTo>
                <a:lnTo>
                  <a:pt x="78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6D9EEB"/>
              </a:solidFill>
            </a:endParaRPr>
          </a:p>
        </p:txBody>
      </p:sp>
      <p:sp>
        <p:nvSpPr>
          <p:cNvPr id="95" name="Google Shape;95;p18"/>
          <p:cNvSpPr/>
          <p:nvPr/>
        </p:nvSpPr>
        <p:spPr>
          <a:xfrm rot="2487194">
            <a:off x="5106561" y="2187977"/>
            <a:ext cx="208629" cy="202734"/>
          </a:xfrm>
          <a:custGeom>
            <a:avLst/>
            <a:gdLst/>
            <a:ahLst/>
            <a:cxnLst/>
            <a:rect l="l" t="t" r="r" b="b"/>
            <a:pathLst>
              <a:path w="15501" h="15063" extrusionOk="0">
                <a:moveTo>
                  <a:pt x="7957" y="925"/>
                </a:moveTo>
                <a:lnTo>
                  <a:pt x="8249" y="1533"/>
                </a:lnTo>
                <a:lnTo>
                  <a:pt x="8103" y="1606"/>
                </a:lnTo>
                <a:lnTo>
                  <a:pt x="7957" y="1704"/>
                </a:lnTo>
                <a:lnTo>
                  <a:pt x="7933" y="1752"/>
                </a:lnTo>
                <a:lnTo>
                  <a:pt x="7933" y="1339"/>
                </a:lnTo>
                <a:lnTo>
                  <a:pt x="7957" y="925"/>
                </a:lnTo>
                <a:close/>
                <a:moveTo>
                  <a:pt x="8371" y="1801"/>
                </a:moveTo>
                <a:lnTo>
                  <a:pt x="8492" y="2020"/>
                </a:lnTo>
                <a:lnTo>
                  <a:pt x="8346" y="2117"/>
                </a:lnTo>
                <a:lnTo>
                  <a:pt x="8200" y="2215"/>
                </a:lnTo>
                <a:lnTo>
                  <a:pt x="8079" y="2288"/>
                </a:lnTo>
                <a:lnTo>
                  <a:pt x="7957" y="2409"/>
                </a:lnTo>
                <a:lnTo>
                  <a:pt x="7933" y="2069"/>
                </a:lnTo>
                <a:lnTo>
                  <a:pt x="8127" y="1971"/>
                </a:lnTo>
                <a:lnTo>
                  <a:pt x="8249" y="1898"/>
                </a:lnTo>
                <a:lnTo>
                  <a:pt x="8371" y="1801"/>
                </a:lnTo>
                <a:close/>
                <a:moveTo>
                  <a:pt x="8663" y="2336"/>
                </a:moveTo>
                <a:lnTo>
                  <a:pt x="8784" y="2628"/>
                </a:lnTo>
                <a:lnTo>
                  <a:pt x="8687" y="2653"/>
                </a:lnTo>
                <a:lnTo>
                  <a:pt x="8590" y="2726"/>
                </a:lnTo>
                <a:lnTo>
                  <a:pt x="8419" y="2847"/>
                </a:lnTo>
                <a:lnTo>
                  <a:pt x="8225" y="2993"/>
                </a:lnTo>
                <a:lnTo>
                  <a:pt x="8054" y="3164"/>
                </a:lnTo>
                <a:lnTo>
                  <a:pt x="8006" y="2750"/>
                </a:lnTo>
                <a:lnTo>
                  <a:pt x="8176" y="2653"/>
                </a:lnTo>
                <a:lnTo>
                  <a:pt x="8322" y="2531"/>
                </a:lnTo>
                <a:lnTo>
                  <a:pt x="8565" y="2385"/>
                </a:lnTo>
                <a:lnTo>
                  <a:pt x="8663" y="2336"/>
                </a:lnTo>
                <a:close/>
                <a:moveTo>
                  <a:pt x="8979" y="2945"/>
                </a:moveTo>
                <a:lnTo>
                  <a:pt x="8979" y="2969"/>
                </a:lnTo>
                <a:lnTo>
                  <a:pt x="9076" y="3164"/>
                </a:lnTo>
                <a:lnTo>
                  <a:pt x="8857" y="3285"/>
                </a:lnTo>
                <a:lnTo>
                  <a:pt x="8663" y="3431"/>
                </a:lnTo>
                <a:lnTo>
                  <a:pt x="8371" y="3626"/>
                </a:lnTo>
                <a:lnTo>
                  <a:pt x="8079" y="3821"/>
                </a:lnTo>
                <a:lnTo>
                  <a:pt x="8054" y="3504"/>
                </a:lnTo>
                <a:lnTo>
                  <a:pt x="8200" y="3456"/>
                </a:lnTo>
                <a:lnTo>
                  <a:pt x="8322" y="3383"/>
                </a:lnTo>
                <a:lnTo>
                  <a:pt x="8541" y="3212"/>
                </a:lnTo>
                <a:lnTo>
                  <a:pt x="8833" y="3018"/>
                </a:lnTo>
                <a:lnTo>
                  <a:pt x="8979" y="2945"/>
                </a:lnTo>
                <a:close/>
                <a:moveTo>
                  <a:pt x="9271" y="3529"/>
                </a:moveTo>
                <a:lnTo>
                  <a:pt x="9393" y="3796"/>
                </a:lnTo>
                <a:lnTo>
                  <a:pt x="8736" y="4186"/>
                </a:lnTo>
                <a:lnTo>
                  <a:pt x="8419" y="4380"/>
                </a:lnTo>
                <a:lnTo>
                  <a:pt x="8249" y="4478"/>
                </a:lnTo>
                <a:lnTo>
                  <a:pt x="8103" y="4599"/>
                </a:lnTo>
                <a:lnTo>
                  <a:pt x="8079" y="4113"/>
                </a:lnTo>
                <a:lnTo>
                  <a:pt x="8225" y="4088"/>
                </a:lnTo>
                <a:lnTo>
                  <a:pt x="8371" y="4040"/>
                </a:lnTo>
                <a:lnTo>
                  <a:pt x="8663" y="3894"/>
                </a:lnTo>
                <a:lnTo>
                  <a:pt x="9052" y="3650"/>
                </a:lnTo>
                <a:lnTo>
                  <a:pt x="9271" y="3529"/>
                </a:lnTo>
                <a:close/>
                <a:moveTo>
                  <a:pt x="9587" y="4186"/>
                </a:moveTo>
                <a:lnTo>
                  <a:pt x="9660" y="4332"/>
                </a:lnTo>
                <a:lnTo>
                  <a:pt x="9490" y="4429"/>
                </a:lnTo>
                <a:lnTo>
                  <a:pt x="9344" y="4551"/>
                </a:lnTo>
                <a:lnTo>
                  <a:pt x="9052" y="4770"/>
                </a:lnTo>
                <a:lnTo>
                  <a:pt x="8809" y="4916"/>
                </a:lnTo>
                <a:lnTo>
                  <a:pt x="8590" y="5110"/>
                </a:lnTo>
                <a:lnTo>
                  <a:pt x="8371" y="5305"/>
                </a:lnTo>
                <a:lnTo>
                  <a:pt x="8176" y="5524"/>
                </a:lnTo>
                <a:lnTo>
                  <a:pt x="8127" y="4794"/>
                </a:lnTo>
                <a:lnTo>
                  <a:pt x="8322" y="4794"/>
                </a:lnTo>
                <a:lnTo>
                  <a:pt x="8492" y="4721"/>
                </a:lnTo>
                <a:lnTo>
                  <a:pt x="8833" y="4575"/>
                </a:lnTo>
                <a:lnTo>
                  <a:pt x="9222" y="4380"/>
                </a:lnTo>
                <a:lnTo>
                  <a:pt x="9587" y="4186"/>
                </a:lnTo>
                <a:close/>
                <a:moveTo>
                  <a:pt x="14965" y="5938"/>
                </a:moveTo>
                <a:lnTo>
                  <a:pt x="14795" y="6059"/>
                </a:lnTo>
                <a:lnTo>
                  <a:pt x="14649" y="6205"/>
                </a:lnTo>
                <a:lnTo>
                  <a:pt x="14576" y="6181"/>
                </a:lnTo>
                <a:lnTo>
                  <a:pt x="14332" y="6157"/>
                </a:lnTo>
                <a:lnTo>
                  <a:pt x="14965" y="5938"/>
                </a:lnTo>
                <a:close/>
                <a:moveTo>
                  <a:pt x="2190" y="5840"/>
                </a:moveTo>
                <a:lnTo>
                  <a:pt x="2093" y="5986"/>
                </a:lnTo>
                <a:lnTo>
                  <a:pt x="2044" y="6132"/>
                </a:lnTo>
                <a:lnTo>
                  <a:pt x="2044" y="6181"/>
                </a:lnTo>
                <a:lnTo>
                  <a:pt x="2044" y="6254"/>
                </a:lnTo>
                <a:lnTo>
                  <a:pt x="1874" y="6181"/>
                </a:lnTo>
                <a:lnTo>
                  <a:pt x="1679" y="6108"/>
                </a:lnTo>
                <a:lnTo>
                  <a:pt x="1266" y="5962"/>
                </a:lnTo>
                <a:lnTo>
                  <a:pt x="2190" y="5840"/>
                </a:lnTo>
                <a:close/>
                <a:moveTo>
                  <a:pt x="3018" y="5743"/>
                </a:moveTo>
                <a:lnTo>
                  <a:pt x="2677" y="6132"/>
                </a:lnTo>
                <a:lnTo>
                  <a:pt x="2555" y="6302"/>
                </a:lnTo>
                <a:lnTo>
                  <a:pt x="2288" y="6278"/>
                </a:lnTo>
                <a:lnTo>
                  <a:pt x="2312" y="6254"/>
                </a:lnTo>
                <a:lnTo>
                  <a:pt x="2409" y="6181"/>
                </a:lnTo>
                <a:lnTo>
                  <a:pt x="2482" y="6059"/>
                </a:lnTo>
                <a:lnTo>
                  <a:pt x="2604" y="5938"/>
                </a:lnTo>
                <a:lnTo>
                  <a:pt x="2750" y="5816"/>
                </a:lnTo>
                <a:lnTo>
                  <a:pt x="2823" y="5767"/>
                </a:lnTo>
                <a:lnTo>
                  <a:pt x="3018" y="5743"/>
                </a:lnTo>
                <a:close/>
                <a:moveTo>
                  <a:pt x="9879" y="4672"/>
                </a:moveTo>
                <a:lnTo>
                  <a:pt x="9977" y="4818"/>
                </a:lnTo>
                <a:lnTo>
                  <a:pt x="9952" y="4818"/>
                </a:lnTo>
                <a:lnTo>
                  <a:pt x="9733" y="5062"/>
                </a:lnTo>
                <a:lnTo>
                  <a:pt x="9490" y="5281"/>
                </a:lnTo>
                <a:lnTo>
                  <a:pt x="8979" y="5719"/>
                </a:lnTo>
                <a:lnTo>
                  <a:pt x="8590" y="6035"/>
                </a:lnTo>
                <a:lnTo>
                  <a:pt x="8395" y="6181"/>
                </a:lnTo>
                <a:lnTo>
                  <a:pt x="8200" y="6351"/>
                </a:lnTo>
                <a:lnTo>
                  <a:pt x="8176" y="5694"/>
                </a:lnTo>
                <a:lnTo>
                  <a:pt x="8468" y="5573"/>
                </a:lnTo>
                <a:lnTo>
                  <a:pt x="8736" y="5402"/>
                </a:lnTo>
                <a:lnTo>
                  <a:pt x="9247" y="5086"/>
                </a:lnTo>
                <a:lnTo>
                  <a:pt x="9539" y="4916"/>
                </a:lnTo>
                <a:lnTo>
                  <a:pt x="9709" y="4794"/>
                </a:lnTo>
                <a:lnTo>
                  <a:pt x="9879" y="4672"/>
                </a:lnTo>
                <a:close/>
                <a:moveTo>
                  <a:pt x="3967" y="5597"/>
                </a:moveTo>
                <a:lnTo>
                  <a:pt x="3869" y="5719"/>
                </a:lnTo>
                <a:lnTo>
                  <a:pt x="3723" y="5986"/>
                </a:lnTo>
                <a:lnTo>
                  <a:pt x="3553" y="6229"/>
                </a:lnTo>
                <a:lnTo>
                  <a:pt x="3504" y="6327"/>
                </a:lnTo>
                <a:lnTo>
                  <a:pt x="3456" y="6424"/>
                </a:lnTo>
                <a:lnTo>
                  <a:pt x="3164" y="6375"/>
                </a:lnTo>
                <a:lnTo>
                  <a:pt x="2920" y="6327"/>
                </a:lnTo>
                <a:lnTo>
                  <a:pt x="3066" y="6181"/>
                </a:lnTo>
                <a:lnTo>
                  <a:pt x="3431" y="5792"/>
                </a:lnTo>
                <a:lnTo>
                  <a:pt x="3602" y="5646"/>
                </a:lnTo>
                <a:lnTo>
                  <a:pt x="3967" y="5597"/>
                </a:lnTo>
                <a:close/>
                <a:moveTo>
                  <a:pt x="5110" y="5354"/>
                </a:moveTo>
                <a:lnTo>
                  <a:pt x="4989" y="5475"/>
                </a:lnTo>
                <a:lnTo>
                  <a:pt x="4867" y="5597"/>
                </a:lnTo>
                <a:lnTo>
                  <a:pt x="4648" y="5865"/>
                </a:lnTo>
                <a:lnTo>
                  <a:pt x="4380" y="6205"/>
                </a:lnTo>
                <a:lnTo>
                  <a:pt x="4234" y="6400"/>
                </a:lnTo>
                <a:lnTo>
                  <a:pt x="4113" y="6594"/>
                </a:lnTo>
                <a:lnTo>
                  <a:pt x="3723" y="6497"/>
                </a:lnTo>
                <a:lnTo>
                  <a:pt x="3821" y="6400"/>
                </a:lnTo>
                <a:lnTo>
                  <a:pt x="3869" y="6278"/>
                </a:lnTo>
                <a:lnTo>
                  <a:pt x="3991" y="6084"/>
                </a:lnTo>
                <a:lnTo>
                  <a:pt x="4137" y="5865"/>
                </a:lnTo>
                <a:lnTo>
                  <a:pt x="4307" y="5694"/>
                </a:lnTo>
                <a:lnTo>
                  <a:pt x="4405" y="5597"/>
                </a:lnTo>
                <a:lnTo>
                  <a:pt x="4526" y="5500"/>
                </a:lnTo>
                <a:lnTo>
                  <a:pt x="5110" y="5354"/>
                </a:lnTo>
                <a:close/>
                <a:moveTo>
                  <a:pt x="14065" y="6254"/>
                </a:moveTo>
                <a:lnTo>
                  <a:pt x="14138" y="6327"/>
                </a:lnTo>
                <a:lnTo>
                  <a:pt x="14235" y="6375"/>
                </a:lnTo>
                <a:lnTo>
                  <a:pt x="14430" y="6448"/>
                </a:lnTo>
                <a:lnTo>
                  <a:pt x="14186" y="6740"/>
                </a:lnTo>
                <a:lnTo>
                  <a:pt x="14016" y="6643"/>
                </a:lnTo>
                <a:lnTo>
                  <a:pt x="13846" y="6546"/>
                </a:lnTo>
                <a:lnTo>
                  <a:pt x="13675" y="6497"/>
                </a:lnTo>
                <a:lnTo>
                  <a:pt x="13481" y="6448"/>
                </a:lnTo>
                <a:lnTo>
                  <a:pt x="14065" y="6254"/>
                </a:lnTo>
                <a:close/>
                <a:moveTo>
                  <a:pt x="5573" y="5451"/>
                </a:moveTo>
                <a:lnTo>
                  <a:pt x="5719" y="5621"/>
                </a:lnTo>
                <a:lnTo>
                  <a:pt x="5840" y="5767"/>
                </a:lnTo>
                <a:lnTo>
                  <a:pt x="5816" y="5767"/>
                </a:lnTo>
                <a:lnTo>
                  <a:pt x="5670" y="5840"/>
                </a:lnTo>
                <a:lnTo>
                  <a:pt x="5548" y="5962"/>
                </a:lnTo>
                <a:lnTo>
                  <a:pt x="5354" y="6205"/>
                </a:lnTo>
                <a:lnTo>
                  <a:pt x="5110" y="6473"/>
                </a:lnTo>
                <a:lnTo>
                  <a:pt x="4989" y="6619"/>
                </a:lnTo>
                <a:lnTo>
                  <a:pt x="4916" y="6765"/>
                </a:lnTo>
                <a:lnTo>
                  <a:pt x="4429" y="6667"/>
                </a:lnTo>
                <a:lnTo>
                  <a:pt x="4551" y="6546"/>
                </a:lnTo>
                <a:lnTo>
                  <a:pt x="4648" y="6424"/>
                </a:lnTo>
                <a:lnTo>
                  <a:pt x="4843" y="6157"/>
                </a:lnTo>
                <a:lnTo>
                  <a:pt x="5159" y="5816"/>
                </a:lnTo>
                <a:lnTo>
                  <a:pt x="5354" y="5646"/>
                </a:lnTo>
                <a:lnTo>
                  <a:pt x="5475" y="5548"/>
                </a:lnTo>
                <a:lnTo>
                  <a:pt x="5548" y="5451"/>
                </a:lnTo>
                <a:close/>
                <a:moveTo>
                  <a:pt x="6035" y="5962"/>
                </a:moveTo>
                <a:lnTo>
                  <a:pt x="6278" y="6254"/>
                </a:lnTo>
                <a:lnTo>
                  <a:pt x="6157" y="6424"/>
                </a:lnTo>
                <a:lnTo>
                  <a:pt x="6011" y="6643"/>
                </a:lnTo>
                <a:lnTo>
                  <a:pt x="5889" y="6862"/>
                </a:lnTo>
                <a:lnTo>
                  <a:pt x="5840" y="6935"/>
                </a:lnTo>
                <a:lnTo>
                  <a:pt x="5840" y="7008"/>
                </a:lnTo>
                <a:lnTo>
                  <a:pt x="5232" y="6838"/>
                </a:lnTo>
                <a:lnTo>
                  <a:pt x="5402" y="6692"/>
                </a:lnTo>
                <a:lnTo>
                  <a:pt x="5548" y="6546"/>
                </a:lnTo>
                <a:lnTo>
                  <a:pt x="5767" y="6278"/>
                </a:lnTo>
                <a:lnTo>
                  <a:pt x="5889" y="6157"/>
                </a:lnTo>
                <a:lnTo>
                  <a:pt x="6011" y="6011"/>
                </a:lnTo>
                <a:lnTo>
                  <a:pt x="6035" y="5962"/>
                </a:lnTo>
                <a:close/>
                <a:moveTo>
                  <a:pt x="7519" y="925"/>
                </a:moveTo>
                <a:lnTo>
                  <a:pt x="7470" y="1120"/>
                </a:lnTo>
                <a:lnTo>
                  <a:pt x="7470" y="1314"/>
                </a:lnTo>
                <a:lnTo>
                  <a:pt x="7470" y="1704"/>
                </a:lnTo>
                <a:lnTo>
                  <a:pt x="7495" y="2093"/>
                </a:lnTo>
                <a:lnTo>
                  <a:pt x="7519" y="2482"/>
                </a:lnTo>
                <a:lnTo>
                  <a:pt x="7592" y="3285"/>
                </a:lnTo>
                <a:lnTo>
                  <a:pt x="7665" y="4234"/>
                </a:lnTo>
                <a:lnTo>
                  <a:pt x="7714" y="5183"/>
                </a:lnTo>
                <a:lnTo>
                  <a:pt x="7714" y="6132"/>
                </a:lnTo>
                <a:lnTo>
                  <a:pt x="7714" y="7081"/>
                </a:lnTo>
                <a:lnTo>
                  <a:pt x="7519" y="6886"/>
                </a:lnTo>
                <a:lnTo>
                  <a:pt x="7324" y="6716"/>
                </a:lnTo>
                <a:lnTo>
                  <a:pt x="7032" y="6473"/>
                </a:lnTo>
                <a:lnTo>
                  <a:pt x="6522" y="5913"/>
                </a:lnTo>
                <a:lnTo>
                  <a:pt x="5986" y="5354"/>
                </a:lnTo>
                <a:lnTo>
                  <a:pt x="5792" y="5159"/>
                </a:lnTo>
                <a:lnTo>
                  <a:pt x="5670" y="5086"/>
                </a:lnTo>
                <a:lnTo>
                  <a:pt x="5573" y="5013"/>
                </a:lnTo>
                <a:lnTo>
                  <a:pt x="5719" y="4721"/>
                </a:lnTo>
                <a:lnTo>
                  <a:pt x="5913" y="4453"/>
                </a:lnTo>
                <a:lnTo>
                  <a:pt x="6278" y="3894"/>
                </a:lnTo>
                <a:lnTo>
                  <a:pt x="6449" y="3626"/>
                </a:lnTo>
                <a:lnTo>
                  <a:pt x="6570" y="3358"/>
                </a:lnTo>
                <a:lnTo>
                  <a:pt x="6692" y="3066"/>
                </a:lnTo>
                <a:lnTo>
                  <a:pt x="6789" y="2774"/>
                </a:lnTo>
                <a:lnTo>
                  <a:pt x="6984" y="2166"/>
                </a:lnTo>
                <a:lnTo>
                  <a:pt x="7203" y="1558"/>
                </a:lnTo>
                <a:lnTo>
                  <a:pt x="7349" y="1217"/>
                </a:lnTo>
                <a:lnTo>
                  <a:pt x="7519" y="925"/>
                </a:lnTo>
                <a:close/>
                <a:moveTo>
                  <a:pt x="6497" y="6497"/>
                </a:moveTo>
                <a:lnTo>
                  <a:pt x="6522" y="6521"/>
                </a:lnTo>
                <a:lnTo>
                  <a:pt x="6716" y="6716"/>
                </a:lnTo>
                <a:lnTo>
                  <a:pt x="6643" y="6765"/>
                </a:lnTo>
                <a:lnTo>
                  <a:pt x="6595" y="6789"/>
                </a:lnTo>
                <a:lnTo>
                  <a:pt x="6497" y="6911"/>
                </a:lnTo>
                <a:lnTo>
                  <a:pt x="6400" y="7008"/>
                </a:lnTo>
                <a:lnTo>
                  <a:pt x="6327" y="7130"/>
                </a:lnTo>
                <a:lnTo>
                  <a:pt x="5986" y="7057"/>
                </a:lnTo>
                <a:lnTo>
                  <a:pt x="6059" y="7008"/>
                </a:lnTo>
                <a:lnTo>
                  <a:pt x="6132" y="6935"/>
                </a:lnTo>
                <a:lnTo>
                  <a:pt x="6254" y="6838"/>
                </a:lnTo>
                <a:lnTo>
                  <a:pt x="6497" y="6497"/>
                </a:lnTo>
                <a:close/>
                <a:moveTo>
                  <a:pt x="13286" y="6521"/>
                </a:moveTo>
                <a:lnTo>
                  <a:pt x="13627" y="6740"/>
                </a:lnTo>
                <a:lnTo>
                  <a:pt x="13967" y="6935"/>
                </a:lnTo>
                <a:lnTo>
                  <a:pt x="13870" y="7032"/>
                </a:lnTo>
                <a:lnTo>
                  <a:pt x="13724" y="7178"/>
                </a:lnTo>
                <a:lnTo>
                  <a:pt x="13578" y="7081"/>
                </a:lnTo>
                <a:lnTo>
                  <a:pt x="13456" y="7032"/>
                </a:lnTo>
                <a:lnTo>
                  <a:pt x="13164" y="6911"/>
                </a:lnTo>
                <a:lnTo>
                  <a:pt x="12897" y="6813"/>
                </a:lnTo>
                <a:lnTo>
                  <a:pt x="12653" y="6716"/>
                </a:lnTo>
                <a:lnTo>
                  <a:pt x="13286" y="6521"/>
                </a:lnTo>
                <a:close/>
                <a:moveTo>
                  <a:pt x="10171" y="5062"/>
                </a:moveTo>
                <a:lnTo>
                  <a:pt x="10220" y="5135"/>
                </a:lnTo>
                <a:lnTo>
                  <a:pt x="10196" y="5159"/>
                </a:lnTo>
                <a:lnTo>
                  <a:pt x="9587" y="5816"/>
                </a:lnTo>
                <a:lnTo>
                  <a:pt x="9003" y="6521"/>
                </a:lnTo>
                <a:lnTo>
                  <a:pt x="8809" y="6716"/>
                </a:lnTo>
                <a:lnTo>
                  <a:pt x="8590" y="6935"/>
                </a:lnTo>
                <a:lnTo>
                  <a:pt x="8371" y="7154"/>
                </a:lnTo>
                <a:lnTo>
                  <a:pt x="8152" y="7373"/>
                </a:lnTo>
                <a:lnTo>
                  <a:pt x="8200" y="6740"/>
                </a:lnTo>
                <a:lnTo>
                  <a:pt x="8444" y="6570"/>
                </a:lnTo>
                <a:lnTo>
                  <a:pt x="8663" y="6400"/>
                </a:lnTo>
                <a:lnTo>
                  <a:pt x="9101" y="6035"/>
                </a:lnTo>
                <a:lnTo>
                  <a:pt x="9660" y="5573"/>
                </a:lnTo>
                <a:lnTo>
                  <a:pt x="9928" y="5329"/>
                </a:lnTo>
                <a:lnTo>
                  <a:pt x="10171" y="5062"/>
                </a:lnTo>
                <a:close/>
                <a:moveTo>
                  <a:pt x="10488" y="5329"/>
                </a:moveTo>
                <a:lnTo>
                  <a:pt x="10731" y="5427"/>
                </a:lnTo>
                <a:lnTo>
                  <a:pt x="10999" y="5500"/>
                </a:lnTo>
                <a:lnTo>
                  <a:pt x="11510" y="5597"/>
                </a:lnTo>
                <a:lnTo>
                  <a:pt x="11850" y="5670"/>
                </a:lnTo>
                <a:lnTo>
                  <a:pt x="12167" y="5694"/>
                </a:lnTo>
                <a:lnTo>
                  <a:pt x="12824" y="5719"/>
                </a:lnTo>
                <a:lnTo>
                  <a:pt x="13529" y="5743"/>
                </a:lnTo>
                <a:lnTo>
                  <a:pt x="14235" y="5792"/>
                </a:lnTo>
                <a:lnTo>
                  <a:pt x="13505" y="6059"/>
                </a:lnTo>
                <a:lnTo>
                  <a:pt x="12799" y="6278"/>
                </a:lnTo>
                <a:lnTo>
                  <a:pt x="11339" y="6692"/>
                </a:lnTo>
                <a:lnTo>
                  <a:pt x="9612" y="7130"/>
                </a:lnTo>
                <a:lnTo>
                  <a:pt x="9149" y="7251"/>
                </a:lnTo>
                <a:lnTo>
                  <a:pt x="8663" y="7373"/>
                </a:lnTo>
                <a:lnTo>
                  <a:pt x="9101" y="6862"/>
                </a:lnTo>
                <a:lnTo>
                  <a:pt x="9758" y="6132"/>
                </a:lnTo>
                <a:lnTo>
                  <a:pt x="10098" y="5767"/>
                </a:lnTo>
                <a:lnTo>
                  <a:pt x="10439" y="5402"/>
                </a:lnTo>
                <a:lnTo>
                  <a:pt x="10488" y="5329"/>
                </a:lnTo>
                <a:close/>
                <a:moveTo>
                  <a:pt x="6862" y="6886"/>
                </a:moveTo>
                <a:lnTo>
                  <a:pt x="7349" y="7422"/>
                </a:lnTo>
                <a:lnTo>
                  <a:pt x="7349" y="7422"/>
                </a:lnTo>
                <a:lnTo>
                  <a:pt x="6570" y="7203"/>
                </a:lnTo>
                <a:lnTo>
                  <a:pt x="6668" y="7105"/>
                </a:lnTo>
                <a:lnTo>
                  <a:pt x="6765" y="7008"/>
                </a:lnTo>
                <a:lnTo>
                  <a:pt x="6862" y="6911"/>
                </a:lnTo>
                <a:lnTo>
                  <a:pt x="6862" y="6886"/>
                </a:lnTo>
                <a:close/>
                <a:moveTo>
                  <a:pt x="12386" y="6789"/>
                </a:moveTo>
                <a:lnTo>
                  <a:pt x="12483" y="6911"/>
                </a:lnTo>
                <a:lnTo>
                  <a:pt x="12629" y="7008"/>
                </a:lnTo>
                <a:lnTo>
                  <a:pt x="12775" y="7105"/>
                </a:lnTo>
                <a:lnTo>
                  <a:pt x="12921" y="7178"/>
                </a:lnTo>
                <a:lnTo>
                  <a:pt x="13432" y="7422"/>
                </a:lnTo>
                <a:lnTo>
                  <a:pt x="13140" y="7641"/>
                </a:lnTo>
                <a:lnTo>
                  <a:pt x="12970" y="7543"/>
                </a:lnTo>
                <a:lnTo>
                  <a:pt x="12799" y="7470"/>
                </a:lnTo>
                <a:lnTo>
                  <a:pt x="12483" y="7349"/>
                </a:lnTo>
                <a:lnTo>
                  <a:pt x="12045" y="7154"/>
                </a:lnTo>
                <a:lnTo>
                  <a:pt x="11826" y="7057"/>
                </a:lnTo>
                <a:lnTo>
                  <a:pt x="11607" y="7008"/>
                </a:lnTo>
                <a:lnTo>
                  <a:pt x="12386" y="6789"/>
                </a:lnTo>
                <a:close/>
                <a:moveTo>
                  <a:pt x="11461" y="7057"/>
                </a:moveTo>
                <a:lnTo>
                  <a:pt x="11534" y="7154"/>
                </a:lnTo>
                <a:lnTo>
                  <a:pt x="11631" y="7251"/>
                </a:lnTo>
                <a:lnTo>
                  <a:pt x="11850" y="7397"/>
                </a:lnTo>
                <a:lnTo>
                  <a:pt x="12069" y="7519"/>
                </a:lnTo>
                <a:lnTo>
                  <a:pt x="12313" y="7641"/>
                </a:lnTo>
                <a:lnTo>
                  <a:pt x="12532" y="7762"/>
                </a:lnTo>
                <a:lnTo>
                  <a:pt x="12799" y="7908"/>
                </a:lnTo>
                <a:lnTo>
                  <a:pt x="12483" y="8152"/>
                </a:lnTo>
                <a:lnTo>
                  <a:pt x="12410" y="8054"/>
                </a:lnTo>
                <a:lnTo>
                  <a:pt x="12337" y="7981"/>
                </a:lnTo>
                <a:lnTo>
                  <a:pt x="12240" y="7908"/>
                </a:lnTo>
                <a:lnTo>
                  <a:pt x="12118" y="7860"/>
                </a:lnTo>
                <a:lnTo>
                  <a:pt x="11875" y="7762"/>
                </a:lnTo>
                <a:lnTo>
                  <a:pt x="11656" y="7689"/>
                </a:lnTo>
                <a:lnTo>
                  <a:pt x="11145" y="7470"/>
                </a:lnTo>
                <a:lnTo>
                  <a:pt x="10901" y="7349"/>
                </a:lnTo>
                <a:lnTo>
                  <a:pt x="10634" y="7251"/>
                </a:lnTo>
                <a:lnTo>
                  <a:pt x="11437" y="7057"/>
                </a:lnTo>
                <a:close/>
                <a:moveTo>
                  <a:pt x="10439" y="7324"/>
                </a:moveTo>
                <a:lnTo>
                  <a:pt x="10512" y="7422"/>
                </a:lnTo>
                <a:lnTo>
                  <a:pt x="10609" y="7495"/>
                </a:lnTo>
                <a:lnTo>
                  <a:pt x="10828" y="7665"/>
                </a:lnTo>
                <a:lnTo>
                  <a:pt x="11047" y="7787"/>
                </a:lnTo>
                <a:lnTo>
                  <a:pt x="11291" y="7884"/>
                </a:lnTo>
                <a:lnTo>
                  <a:pt x="11996" y="8176"/>
                </a:lnTo>
                <a:lnTo>
                  <a:pt x="12167" y="8249"/>
                </a:lnTo>
                <a:lnTo>
                  <a:pt x="12215" y="8273"/>
                </a:lnTo>
                <a:lnTo>
                  <a:pt x="12288" y="8298"/>
                </a:lnTo>
                <a:lnTo>
                  <a:pt x="11996" y="8541"/>
                </a:lnTo>
                <a:lnTo>
                  <a:pt x="11972" y="8541"/>
                </a:lnTo>
                <a:lnTo>
                  <a:pt x="11583" y="8444"/>
                </a:lnTo>
                <a:lnTo>
                  <a:pt x="11218" y="8322"/>
                </a:lnTo>
                <a:lnTo>
                  <a:pt x="10853" y="8152"/>
                </a:lnTo>
                <a:lnTo>
                  <a:pt x="10512" y="7957"/>
                </a:lnTo>
                <a:lnTo>
                  <a:pt x="10098" y="7714"/>
                </a:lnTo>
                <a:lnTo>
                  <a:pt x="9879" y="7592"/>
                </a:lnTo>
                <a:lnTo>
                  <a:pt x="9660" y="7495"/>
                </a:lnTo>
                <a:lnTo>
                  <a:pt x="10439" y="7324"/>
                </a:lnTo>
                <a:close/>
                <a:moveTo>
                  <a:pt x="8225" y="8103"/>
                </a:moveTo>
                <a:lnTo>
                  <a:pt x="8638" y="8249"/>
                </a:lnTo>
                <a:lnTo>
                  <a:pt x="9028" y="8419"/>
                </a:lnTo>
                <a:lnTo>
                  <a:pt x="8930" y="8517"/>
                </a:lnTo>
                <a:lnTo>
                  <a:pt x="8784" y="8638"/>
                </a:lnTo>
                <a:lnTo>
                  <a:pt x="8711" y="8711"/>
                </a:lnTo>
                <a:lnTo>
                  <a:pt x="8687" y="8784"/>
                </a:lnTo>
                <a:lnTo>
                  <a:pt x="8225" y="8103"/>
                </a:lnTo>
                <a:close/>
                <a:moveTo>
                  <a:pt x="7689" y="8663"/>
                </a:moveTo>
                <a:lnTo>
                  <a:pt x="7714" y="9003"/>
                </a:lnTo>
                <a:lnTo>
                  <a:pt x="7689" y="9003"/>
                </a:lnTo>
                <a:lnTo>
                  <a:pt x="7519" y="8930"/>
                </a:lnTo>
                <a:lnTo>
                  <a:pt x="7665" y="8687"/>
                </a:lnTo>
                <a:lnTo>
                  <a:pt x="7689" y="8663"/>
                </a:lnTo>
                <a:close/>
                <a:moveTo>
                  <a:pt x="9344" y="7592"/>
                </a:moveTo>
                <a:lnTo>
                  <a:pt x="9612" y="7787"/>
                </a:lnTo>
                <a:lnTo>
                  <a:pt x="9904" y="7981"/>
                </a:lnTo>
                <a:lnTo>
                  <a:pt x="10463" y="8322"/>
                </a:lnTo>
                <a:lnTo>
                  <a:pt x="10755" y="8492"/>
                </a:lnTo>
                <a:lnTo>
                  <a:pt x="11047" y="8638"/>
                </a:lnTo>
                <a:lnTo>
                  <a:pt x="11364" y="8760"/>
                </a:lnTo>
                <a:lnTo>
                  <a:pt x="11680" y="8833"/>
                </a:lnTo>
                <a:lnTo>
                  <a:pt x="11510" y="9003"/>
                </a:lnTo>
                <a:lnTo>
                  <a:pt x="11485" y="9028"/>
                </a:lnTo>
                <a:lnTo>
                  <a:pt x="10463" y="8565"/>
                </a:lnTo>
                <a:lnTo>
                  <a:pt x="9952" y="8371"/>
                </a:lnTo>
                <a:lnTo>
                  <a:pt x="9417" y="8176"/>
                </a:lnTo>
                <a:lnTo>
                  <a:pt x="8979" y="7981"/>
                </a:lnTo>
                <a:lnTo>
                  <a:pt x="8736" y="7884"/>
                </a:lnTo>
                <a:lnTo>
                  <a:pt x="8468" y="7811"/>
                </a:lnTo>
                <a:lnTo>
                  <a:pt x="8906" y="7714"/>
                </a:lnTo>
                <a:lnTo>
                  <a:pt x="9344" y="7592"/>
                </a:lnTo>
                <a:close/>
                <a:moveTo>
                  <a:pt x="9368" y="8565"/>
                </a:moveTo>
                <a:lnTo>
                  <a:pt x="9733" y="8687"/>
                </a:lnTo>
                <a:lnTo>
                  <a:pt x="9660" y="8760"/>
                </a:lnTo>
                <a:lnTo>
                  <a:pt x="9198" y="9076"/>
                </a:lnTo>
                <a:lnTo>
                  <a:pt x="9101" y="9149"/>
                </a:lnTo>
                <a:lnTo>
                  <a:pt x="9003" y="9247"/>
                </a:lnTo>
                <a:lnTo>
                  <a:pt x="8760" y="8906"/>
                </a:lnTo>
                <a:lnTo>
                  <a:pt x="8784" y="8906"/>
                </a:lnTo>
                <a:lnTo>
                  <a:pt x="8930" y="8809"/>
                </a:lnTo>
                <a:lnTo>
                  <a:pt x="9052" y="8711"/>
                </a:lnTo>
                <a:lnTo>
                  <a:pt x="9174" y="8638"/>
                </a:lnTo>
                <a:lnTo>
                  <a:pt x="9344" y="8590"/>
                </a:lnTo>
                <a:lnTo>
                  <a:pt x="9368" y="8565"/>
                </a:lnTo>
                <a:close/>
                <a:moveTo>
                  <a:pt x="828" y="6181"/>
                </a:moveTo>
                <a:lnTo>
                  <a:pt x="1168" y="6302"/>
                </a:lnTo>
                <a:lnTo>
                  <a:pt x="1533" y="6400"/>
                </a:lnTo>
                <a:lnTo>
                  <a:pt x="2239" y="6546"/>
                </a:lnTo>
                <a:lnTo>
                  <a:pt x="2507" y="6570"/>
                </a:lnTo>
                <a:lnTo>
                  <a:pt x="2750" y="6594"/>
                </a:lnTo>
                <a:lnTo>
                  <a:pt x="3018" y="6619"/>
                </a:lnTo>
                <a:lnTo>
                  <a:pt x="3285" y="6643"/>
                </a:lnTo>
                <a:lnTo>
                  <a:pt x="4356" y="6911"/>
                </a:lnTo>
                <a:lnTo>
                  <a:pt x="5159" y="7081"/>
                </a:lnTo>
                <a:lnTo>
                  <a:pt x="5938" y="7300"/>
                </a:lnTo>
                <a:lnTo>
                  <a:pt x="7519" y="7762"/>
                </a:lnTo>
                <a:lnTo>
                  <a:pt x="6546" y="8273"/>
                </a:lnTo>
                <a:lnTo>
                  <a:pt x="5548" y="8736"/>
                </a:lnTo>
                <a:lnTo>
                  <a:pt x="4697" y="9076"/>
                </a:lnTo>
                <a:lnTo>
                  <a:pt x="4453" y="9198"/>
                </a:lnTo>
                <a:lnTo>
                  <a:pt x="4332" y="9271"/>
                </a:lnTo>
                <a:lnTo>
                  <a:pt x="4234" y="9368"/>
                </a:lnTo>
                <a:lnTo>
                  <a:pt x="4210" y="9320"/>
                </a:lnTo>
                <a:lnTo>
                  <a:pt x="3991" y="9003"/>
                </a:lnTo>
                <a:lnTo>
                  <a:pt x="3748" y="8687"/>
                </a:lnTo>
                <a:lnTo>
                  <a:pt x="3456" y="8395"/>
                </a:lnTo>
                <a:lnTo>
                  <a:pt x="3164" y="8127"/>
                </a:lnTo>
                <a:lnTo>
                  <a:pt x="2531" y="7616"/>
                </a:lnTo>
                <a:lnTo>
                  <a:pt x="2239" y="7373"/>
                </a:lnTo>
                <a:lnTo>
                  <a:pt x="1947" y="7105"/>
                </a:lnTo>
                <a:lnTo>
                  <a:pt x="1728" y="6911"/>
                </a:lnTo>
                <a:lnTo>
                  <a:pt x="1485" y="6716"/>
                </a:lnTo>
                <a:lnTo>
                  <a:pt x="1047" y="6375"/>
                </a:lnTo>
                <a:lnTo>
                  <a:pt x="828" y="6181"/>
                </a:lnTo>
                <a:close/>
                <a:moveTo>
                  <a:pt x="10098" y="8833"/>
                </a:moveTo>
                <a:lnTo>
                  <a:pt x="10658" y="9076"/>
                </a:lnTo>
                <a:lnTo>
                  <a:pt x="10366" y="9247"/>
                </a:lnTo>
                <a:lnTo>
                  <a:pt x="10098" y="9393"/>
                </a:lnTo>
                <a:lnTo>
                  <a:pt x="9758" y="9612"/>
                </a:lnTo>
                <a:lnTo>
                  <a:pt x="9612" y="9758"/>
                </a:lnTo>
                <a:lnTo>
                  <a:pt x="9466" y="9904"/>
                </a:lnTo>
                <a:lnTo>
                  <a:pt x="9125" y="9417"/>
                </a:lnTo>
                <a:lnTo>
                  <a:pt x="9198" y="9393"/>
                </a:lnTo>
                <a:lnTo>
                  <a:pt x="9271" y="9368"/>
                </a:lnTo>
                <a:lnTo>
                  <a:pt x="9417" y="9271"/>
                </a:lnTo>
                <a:lnTo>
                  <a:pt x="9660" y="9101"/>
                </a:lnTo>
                <a:lnTo>
                  <a:pt x="10098" y="8857"/>
                </a:lnTo>
                <a:lnTo>
                  <a:pt x="10098" y="8833"/>
                </a:lnTo>
                <a:close/>
                <a:moveTo>
                  <a:pt x="7324" y="9174"/>
                </a:moveTo>
                <a:lnTo>
                  <a:pt x="7446" y="9222"/>
                </a:lnTo>
                <a:lnTo>
                  <a:pt x="7519" y="9295"/>
                </a:lnTo>
                <a:lnTo>
                  <a:pt x="7738" y="9393"/>
                </a:lnTo>
                <a:lnTo>
                  <a:pt x="7738" y="9855"/>
                </a:lnTo>
                <a:lnTo>
                  <a:pt x="7738" y="10001"/>
                </a:lnTo>
                <a:lnTo>
                  <a:pt x="7495" y="9855"/>
                </a:lnTo>
                <a:lnTo>
                  <a:pt x="7251" y="9733"/>
                </a:lnTo>
                <a:lnTo>
                  <a:pt x="7105" y="9685"/>
                </a:lnTo>
                <a:lnTo>
                  <a:pt x="6984" y="9660"/>
                </a:lnTo>
                <a:lnTo>
                  <a:pt x="7324" y="9174"/>
                </a:lnTo>
                <a:close/>
                <a:moveTo>
                  <a:pt x="6911" y="9758"/>
                </a:moveTo>
                <a:lnTo>
                  <a:pt x="7008" y="9879"/>
                </a:lnTo>
                <a:lnTo>
                  <a:pt x="7130" y="10001"/>
                </a:lnTo>
                <a:lnTo>
                  <a:pt x="7373" y="10196"/>
                </a:lnTo>
                <a:lnTo>
                  <a:pt x="7543" y="10317"/>
                </a:lnTo>
                <a:lnTo>
                  <a:pt x="7762" y="10415"/>
                </a:lnTo>
                <a:lnTo>
                  <a:pt x="7762" y="10926"/>
                </a:lnTo>
                <a:lnTo>
                  <a:pt x="7470" y="10707"/>
                </a:lnTo>
                <a:lnTo>
                  <a:pt x="7203" y="10488"/>
                </a:lnTo>
                <a:lnTo>
                  <a:pt x="7057" y="10415"/>
                </a:lnTo>
                <a:lnTo>
                  <a:pt x="6911" y="10317"/>
                </a:lnTo>
                <a:lnTo>
                  <a:pt x="6741" y="10269"/>
                </a:lnTo>
                <a:lnTo>
                  <a:pt x="6570" y="10244"/>
                </a:lnTo>
                <a:lnTo>
                  <a:pt x="6911" y="9758"/>
                </a:lnTo>
                <a:close/>
                <a:moveTo>
                  <a:pt x="11072" y="9271"/>
                </a:moveTo>
                <a:lnTo>
                  <a:pt x="11291" y="9368"/>
                </a:lnTo>
                <a:lnTo>
                  <a:pt x="11266" y="9490"/>
                </a:lnTo>
                <a:lnTo>
                  <a:pt x="11266" y="9612"/>
                </a:lnTo>
                <a:lnTo>
                  <a:pt x="11096" y="9685"/>
                </a:lnTo>
                <a:lnTo>
                  <a:pt x="10950" y="9782"/>
                </a:lnTo>
                <a:lnTo>
                  <a:pt x="10658" y="9977"/>
                </a:lnTo>
                <a:lnTo>
                  <a:pt x="10293" y="10220"/>
                </a:lnTo>
                <a:lnTo>
                  <a:pt x="10123" y="10366"/>
                </a:lnTo>
                <a:lnTo>
                  <a:pt x="10050" y="10439"/>
                </a:lnTo>
                <a:lnTo>
                  <a:pt x="10001" y="10536"/>
                </a:lnTo>
                <a:lnTo>
                  <a:pt x="10001" y="10585"/>
                </a:lnTo>
                <a:lnTo>
                  <a:pt x="10025" y="10609"/>
                </a:lnTo>
                <a:lnTo>
                  <a:pt x="10123" y="10609"/>
                </a:lnTo>
                <a:lnTo>
                  <a:pt x="10220" y="10585"/>
                </a:lnTo>
                <a:lnTo>
                  <a:pt x="10390" y="10512"/>
                </a:lnTo>
                <a:lnTo>
                  <a:pt x="10561" y="10390"/>
                </a:lnTo>
                <a:lnTo>
                  <a:pt x="10731" y="10269"/>
                </a:lnTo>
                <a:lnTo>
                  <a:pt x="10999" y="10074"/>
                </a:lnTo>
                <a:lnTo>
                  <a:pt x="11291" y="9904"/>
                </a:lnTo>
                <a:lnTo>
                  <a:pt x="11339" y="10171"/>
                </a:lnTo>
                <a:lnTo>
                  <a:pt x="11412" y="10390"/>
                </a:lnTo>
                <a:lnTo>
                  <a:pt x="11145" y="10488"/>
                </a:lnTo>
                <a:lnTo>
                  <a:pt x="10877" y="10634"/>
                </a:lnTo>
                <a:lnTo>
                  <a:pt x="10731" y="10682"/>
                </a:lnTo>
                <a:lnTo>
                  <a:pt x="10561" y="10804"/>
                </a:lnTo>
                <a:lnTo>
                  <a:pt x="10415" y="10926"/>
                </a:lnTo>
                <a:lnTo>
                  <a:pt x="10342" y="10999"/>
                </a:lnTo>
                <a:lnTo>
                  <a:pt x="10317" y="11072"/>
                </a:lnTo>
                <a:lnTo>
                  <a:pt x="9879" y="10463"/>
                </a:lnTo>
                <a:lnTo>
                  <a:pt x="9587" y="10050"/>
                </a:lnTo>
                <a:lnTo>
                  <a:pt x="9733" y="10001"/>
                </a:lnTo>
                <a:lnTo>
                  <a:pt x="9904" y="9928"/>
                </a:lnTo>
                <a:lnTo>
                  <a:pt x="10196" y="9758"/>
                </a:lnTo>
                <a:lnTo>
                  <a:pt x="10634" y="9514"/>
                </a:lnTo>
                <a:lnTo>
                  <a:pt x="11047" y="9295"/>
                </a:lnTo>
                <a:lnTo>
                  <a:pt x="11072" y="9271"/>
                </a:lnTo>
                <a:close/>
                <a:moveTo>
                  <a:pt x="11534" y="10780"/>
                </a:moveTo>
                <a:lnTo>
                  <a:pt x="11656" y="11193"/>
                </a:lnTo>
                <a:lnTo>
                  <a:pt x="11631" y="11193"/>
                </a:lnTo>
                <a:lnTo>
                  <a:pt x="11437" y="11364"/>
                </a:lnTo>
                <a:lnTo>
                  <a:pt x="11218" y="11510"/>
                </a:lnTo>
                <a:lnTo>
                  <a:pt x="11023" y="11631"/>
                </a:lnTo>
                <a:lnTo>
                  <a:pt x="10828" y="11753"/>
                </a:lnTo>
                <a:lnTo>
                  <a:pt x="10804" y="11777"/>
                </a:lnTo>
                <a:lnTo>
                  <a:pt x="10439" y="11242"/>
                </a:lnTo>
                <a:lnTo>
                  <a:pt x="10512" y="11242"/>
                </a:lnTo>
                <a:lnTo>
                  <a:pt x="10585" y="11218"/>
                </a:lnTo>
                <a:lnTo>
                  <a:pt x="10731" y="11145"/>
                </a:lnTo>
                <a:lnTo>
                  <a:pt x="10999" y="10974"/>
                </a:lnTo>
                <a:lnTo>
                  <a:pt x="11534" y="10780"/>
                </a:lnTo>
                <a:close/>
                <a:moveTo>
                  <a:pt x="6522" y="10342"/>
                </a:moveTo>
                <a:lnTo>
                  <a:pt x="6668" y="10439"/>
                </a:lnTo>
                <a:lnTo>
                  <a:pt x="6838" y="10561"/>
                </a:lnTo>
                <a:lnTo>
                  <a:pt x="7105" y="10853"/>
                </a:lnTo>
                <a:lnTo>
                  <a:pt x="7251" y="10999"/>
                </a:lnTo>
                <a:lnTo>
                  <a:pt x="7397" y="11120"/>
                </a:lnTo>
                <a:lnTo>
                  <a:pt x="7568" y="11218"/>
                </a:lnTo>
                <a:lnTo>
                  <a:pt x="7738" y="11291"/>
                </a:lnTo>
                <a:lnTo>
                  <a:pt x="7762" y="11291"/>
                </a:lnTo>
                <a:lnTo>
                  <a:pt x="7762" y="12021"/>
                </a:lnTo>
                <a:lnTo>
                  <a:pt x="7665" y="11948"/>
                </a:lnTo>
                <a:lnTo>
                  <a:pt x="7568" y="11875"/>
                </a:lnTo>
                <a:lnTo>
                  <a:pt x="7397" y="11704"/>
                </a:lnTo>
                <a:lnTo>
                  <a:pt x="7057" y="11364"/>
                </a:lnTo>
                <a:lnTo>
                  <a:pt x="6862" y="11193"/>
                </a:lnTo>
                <a:lnTo>
                  <a:pt x="6619" y="11072"/>
                </a:lnTo>
                <a:lnTo>
                  <a:pt x="6376" y="10999"/>
                </a:lnTo>
                <a:lnTo>
                  <a:pt x="6132" y="10926"/>
                </a:lnTo>
                <a:lnTo>
                  <a:pt x="6522" y="10342"/>
                </a:lnTo>
                <a:close/>
                <a:moveTo>
                  <a:pt x="11753" y="11510"/>
                </a:moveTo>
                <a:lnTo>
                  <a:pt x="11826" y="11802"/>
                </a:lnTo>
                <a:lnTo>
                  <a:pt x="11704" y="11826"/>
                </a:lnTo>
                <a:lnTo>
                  <a:pt x="11607" y="11899"/>
                </a:lnTo>
                <a:lnTo>
                  <a:pt x="11412" y="12021"/>
                </a:lnTo>
                <a:lnTo>
                  <a:pt x="11291" y="12167"/>
                </a:lnTo>
                <a:lnTo>
                  <a:pt x="11218" y="12240"/>
                </a:lnTo>
                <a:lnTo>
                  <a:pt x="11193" y="12313"/>
                </a:lnTo>
                <a:lnTo>
                  <a:pt x="10901" y="11899"/>
                </a:lnTo>
                <a:lnTo>
                  <a:pt x="11120" y="11850"/>
                </a:lnTo>
                <a:lnTo>
                  <a:pt x="11339" y="11777"/>
                </a:lnTo>
                <a:lnTo>
                  <a:pt x="11558" y="11656"/>
                </a:lnTo>
                <a:lnTo>
                  <a:pt x="11753" y="11510"/>
                </a:lnTo>
                <a:close/>
                <a:moveTo>
                  <a:pt x="6059" y="11047"/>
                </a:moveTo>
                <a:lnTo>
                  <a:pt x="6303" y="11218"/>
                </a:lnTo>
                <a:lnTo>
                  <a:pt x="6546" y="11388"/>
                </a:lnTo>
                <a:lnTo>
                  <a:pt x="6789" y="11583"/>
                </a:lnTo>
                <a:lnTo>
                  <a:pt x="6984" y="11802"/>
                </a:lnTo>
                <a:lnTo>
                  <a:pt x="7251" y="12069"/>
                </a:lnTo>
                <a:lnTo>
                  <a:pt x="7397" y="12215"/>
                </a:lnTo>
                <a:lnTo>
                  <a:pt x="7543" y="12313"/>
                </a:lnTo>
                <a:lnTo>
                  <a:pt x="7276" y="12459"/>
                </a:lnTo>
                <a:lnTo>
                  <a:pt x="7154" y="12386"/>
                </a:lnTo>
                <a:lnTo>
                  <a:pt x="7008" y="12337"/>
                </a:lnTo>
                <a:lnTo>
                  <a:pt x="6765" y="12215"/>
                </a:lnTo>
                <a:lnTo>
                  <a:pt x="6522" y="12069"/>
                </a:lnTo>
                <a:lnTo>
                  <a:pt x="6327" y="11948"/>
                </a:lnTo>
                <a:lnTo>
                  <a:pt x="6157" y="11802"/>
                </a:lnTo>
                <a:lnTo>
                  <a:pt x="5962" y="11656"/>
                </a:lnTo>
                <a:lnTo>
                  <a:pt x="5767" y="11534"/>
                </a:lnTo>
                <a:lnTo>
                  <a:pt x="6059" y="11047"/>
                </a:lnTo>
                <a:close/>
                <a:moveTo>
                  <a:pt x="5670" y="11680"/>
                </a:moveTo>
                <a:lnTo>
                  <a:pt x="5719" y="11777"/>
                </a:lnTo>
                <a:lnTo>
                  <a:pt x="5792" y="11850"/>
                </a:lnTo>
                <a:lnTo>
                  <a:pt x="5938" y="12021"/>
                </a:lnTo>
                <a:lnTo>
                  <a:pt x="6108" y="12167"/>
                </a:lnTo>
                <a:lnTo>
                  <a:pt x="6278" y="12288"/>
                </a:lnTo>
                <a:lnTo>
                  <a:pt x="6546" y="12483"/>
                </a:lnTo>
                <a:lnTo>
                  <a:pt x="6716" y="12580"/>
                </a:lnTo>
                <a:lnTo>
                  <a:pt x="6887" y="12678"/>
                </a:lnTo>
                <a:lnTo>
                  <a:pt x="6522" y="12848"/>
                </a:lnTo>
                <a:lnTo>
                  <a:pt x="6230" y="12653"/>
                </a:lnTo>
                <a:lnTo>
                  <a:pt x="5938" y="12434"/>
                </a:lnTo>
                <a:lnTo>
                  <a:pt x="5694" y="12215"/>
                </a:lnTo>
                <a:lnTo>
                  <a:pt x="5475" y="12021"/>
                </a:lnTo>
                <a:lnTo>
                  <a:pt x="5621" y="11777"/>
                </a:lnTo>
                <a:lnTo>
                  <a:pt x="5670" y="11680"/>
                </a:lnTo>
                <a:close/>
                <a:moveTo>
                  <a:pt x="11899" y="12094"/>
                </a:moveTo>
                <a:lnTo>
                  <a:pt x="12021" y="12605"/>
                </a:lnTo>
                <a:lnTo>
                  <a:pt x="11899" y="12726"/>
                </a:lnTo>
                <a:lnTo>
                  <a:pt x="11777" y="12848"/>
                </a:lnTo>
                <a:lnTo>
                  <a:pt x="11729" y="12921"/>
                </a:lnTo>
                <a:lnTo>
                  <a:pt x="11680" y="12994"/>
                </a:lnTo>
                <a:lnTo>
                  <a:pt x="11680" y="13018"/>
                </a:lnTo>
                <a:lnTo>
                  <a:pt x="11266" y="12434"/>
                </a:lnTo>
                <a:lnTo>
                  <a:pt x="11412" y="12386"/>
                </a:lnTo>
                <a:lnTo>
                  <a:pt x="11558" y="12313"/>
                </a:lnTo>
                <a:lnTo>
                  <a:pt x="11729" y="12215"/>
                </a:lnTo>
                <a:lnTo>
                  <a:pt x="11899" y="12094"/>
                </a:lnTo>
                <a:close/>
                <a:moveTo>
                  <a:pt x="5329" y="12240"/>
                </a:moveTo>
                <a:lnTo>
                  <a:pt x="5402" y="12361"/>
                </a:lnTo>
                <a:lnTo>
                  <a:pt x="5500" y="12483"/>
                </a:lnTo>
                <a:lnTo>
                  <a:pt x="5670" y="12678"/>
                </a:lnTo>
                <a:lnTo>
                  <a:pt x="5913" y="12897"/>
                </a:lnTo>
                <a:lnTo>
                  <a:pt x="6157" y="13067"/>
                </a:lnTo>
                <a:lnTo>
                  <a:pt x="5743" y="13335"/>
                </a:lnTo>
                <a:lnTo>
                  <a:pt x="5646" y="13310"/>
                </a:lnTo>
                <a:lnTo>
                  <a:pt x="5475" y="13237"/>
                </a:lnTo>
                <a:lnTo>
                  <a:pt x="5305" y="13164"/>
                </a:lnTo>
                <a:lnTo>
                  <a:pt x="5135" y="13043"/>
                </a:lnTo>
                <a:lnTo>
                  <a:pt x="4940" y="12970"/>
                </a:lnTo>
                <a:lnTo>
                  <a:pt x="4891" y="12945"/>
                </a:lnTo>
                <a:lnTo>
                  <a:pt x="5110" y="12605"/>
                </a:lnTo>
                <a:lnTo>
                  <a:pt x="5329" y="12240"/>
                </a:lnTo>
                <a:close/>
                <a:moveTo>
                  <a:pt x="12094" y="13043"/>
                </a:moveTo>
                <a:lnTo>
                  <a:pt x="12215" y="13748"/>
                </a:lnTo>
                <a:lnTo>
                  <a:pt x="11802" y="13189"/>
                </a:lnTo>
                <a:lnTo>
                  <a:pt x="11850" y="13189"/>
                </a:lnTo>
                <a:lnTo>
                  <a:pt x="11923" y="13164"/>
                </a:lnTo>
                <a:lnTo>
                  <a:pt x="11972" y="13140"/>
                </a:lnTo>
                <a:lnTo>
                  <a:pt x="12094" y="13043"/>
                </a:lnTo>
                <a:close/>
                <a:moveTo>
                  <a:pt x="4745" y="13140"/>
                </a:moveTo>
                <a:lnTo>
                  <a:pt x="4891" y="13310"/>
                </a:lnTo>
                <a:lnTo>
                  <a:pt x="5062" y="13456"/>
                </a:lnTo>
                <a:lnTo>
                  <a:pt x="5305" y="13602"/>
                </a:lnTo>
                <a:lnTo>
                  <a:pt x="4964" y="13846"/>
                </a:lnTo>
                <a:lnTo>
                  <a:pt x="4891" y="13773"/>
                </a:lnTo>
                <a:lnTo>
                  <a:pt x="4818" y="13700"/>
                </a:lnTo>
                <a:lnTo>
                  <a:pt x="4648" y="13627"/>
                </a:lnTo>
                <a:lnTo>
                  <a:pt x="4551" y="13554"/>
                </a:lnTo>
                <a:lnTo>
                  <a:pt x="4405" y="13529"/>
                </a:lnTo>
                <a:lnTo>
                  <a:pt x="4575" y="13335"/>
                </a:lnTo>
                <a:lnTo>
                  <a:pt x="4745" y="13140"/>
                </a:lnTo>
                <a:close/>
                <a:moveTo>
                  <a:pt x="8200" y="8833"/>
                </a:moveTo>
                <a:lnTo>
                  <a:pt x="8371" y="9076"/>
                </a:lnTo>
                <a:lnTo>
                  <a:pt x="8663" y="9514"/>
                </a:lnTo>
                <a:lnTo>
                  <a:pt x="8979" y="9928"/>
                </a:lnTo>
                <a:lnTo>
                  <a:pt x="9587" y="10780"/>
                </a:lnTo>
                <a:lnTo>
                  <a:pt x="10171" y="11583"/>
                </a:lnTo>
                <a:lnTo>
                  <a:pt x="10731" y="12410"/>
                </a:lnTo>
                <a:lnTo>
                  <a:pt x="11291" y="13213"/>
                </a:lnTo>
                <a:lnTo>
                  <a:pt x="11850" y="13992"/>
                </a:lnTo>
                <a:lnTo>
                  <a:pt x="11729" y="13943"/>
                </a:lnTo>
                <a:lnTo>
                  <a:pt x="11072" y="13554"/>
                </a:lnTo>
                <a:lnTo>
                  <a:pt x="10415" y="13189"/>
                </a:lnTo>
                <a:lnTo>
                  <a:pt x="9831" y="12921"/>
                </a:lnTo>
                <a:lnTo>
                  <a:pt x="9539" y="12799"/>
                </a:lnTo>
                <a:lnTo>
                  <a:pt x="9222" y="12678"/>
                </a:lnTo>
                <a:lnTo>
                  <a:pt x="8760" y="12507"/>
                </a:lnTo>
                <a:lnTo>
                  <a:pt x="8517" y="12410"/>
                </a:lnTo>
                <a:lnTo>
                  <a:pt x="8273" y="12337"/>
                </a:lnTo>
                <a:lnTo>
                  <a:pt x="8273" y="12288"/>
                </a:lnTo>
                <a:lnTo>
                  <a:pt x="8322" y="11996"/>
                </a:lnTo>
                <a:lnTo>
                  <a:pt x="8346" y="11680"/>
                </a:lnTo>
                <a:lnTo>
                  <a:pt x="8346" y="11388"/>
                </a:lnTo>
                <a:lnTo>
                  <a:pt x="8322" y="11072"/>
                </a:lnTo>
                <a:lnTo>
                  <a:pt x="8273" y="10463"/>
                </a:lnTo>
                <a:lnTo>
                  <a:pt x="8225" y="9855"/>
                </a:lnTo>
                <a:lnTo>
                  <a:pt x="8200" y="8833"/>
                </a:lnTo>
                <a:close/>
                <a:moveTo>
                  <a:pt x="7324" y="8346"/>
                </a:moveTo>
                <a:lnTo>
                  <a:pt x="6935" y="8906"/>
                </a:lnTo>
                <a:lnTo>
                  <a:pt x="6570" y="9441"/>
                </a:lnTo>
                <a:lnTo>
                  <a:pt x="5962" y="10439"/>
                </a:lnTo>
                <a:lnTo>
                  <a:pt x="5354" y="11437"/>
                </a:lnTo>
                <a:lnTo>
                  <a:pt x="4818" y="12386"/>
                </a:lnTo>
                <a:lnTo>
                  <a:pt x="4502" y="12848"/>
                </a:lnTo>
                <a:lnTo>
                  <a:pt x="4356" y="13067"/>
                </a:lnTo>
                <a:lnTo>
                  <a:pt x="4161" y="13286"/>
                </a:lnTo>
                <a:lnTo>
                  <a:pt x="3967" y="13529"/>
                </a:lnTo>
                <a:lnTo>
                  <a:pt x="3796" y="13773"/>
                </a:lnTo>
                <a:lnTo>
                  <a:pt x="3650" y="14040"/>
                </a:lnTo>
                <a:lnTo>
                  <a:pt x="3504" y="14308"/>
                </a:lnTo>
                <a:lnTo>
                  <a:pt x="3577" y="13578"/>
                </a:lnTo>
                <a:lnTo>
                  <a:pt x="3699" y="12897"/>
                </a:lnTo>
                <a:lnTo>
                  <a:pt x="3821" y="12215"/>
                </a:lnTo>
                <a:lnTo>
                  <a:pt x="3967" y="11558"/>
                </a:lnTo>
                <a:lnTo>
                  <a:pt x="4113" y="10926"/>
                </a:lnTo>
                <a:lnTo>
                  <a:pt x="4234" y="10269"/>
                </a:lnTo>
                <a:lnTo>
                  <a:pt x="4332" y="9612"/>
                </a:lnTo>
                <a:lnTo>
                  <a:pt x="4307" y="9539"/>
                </a:lnTo>
                <a:lnTo>
                  <a:pt x="4453" y="9587"/>
                </a:lnTo>
                <a:lnTo>
                  <a:pt x="4624" y="9563"/>
                </a:lnTo>
                <a:lnTo>
                  <a:pt x="4818" y="9514"/>
                </a:lnTo>
                <a:lnTo>
                  <a:pt x="5013" y="9441"/>
                </a:lnTo>
                <a:lnTo>
                  <a:pt x="5354" y="9271"/>
                </a:lnTo>
                <a:lnTo>
                  <a:pt x="5646" y="9149"/>
                </a:lnTo>
                <a:lnTo>
                  <a:pt x="6497" y="8760"/>
                </a:lnTo>
                <a:lnTo>
                  <a:pt x="7324" y="8346"/>
                </a:lnTo>
                <a:close/>
                <a:moveTo>
                  <a:pt x="4234" y="13700"/>
                </a:moveTo>
                <a:lnTo>
                  <a:pt x="4307" y="13773"/>
                </a:lnTo>
                <a:lnTo>
                  <a:pt x="4380" y="13821"/>
                </a:lnTo>
                <a:lnTo>
                  <a:pt x="4551" y="13943"/>
                </a:lnTo>
                <a:lnTo>
                  <a:pt x="4697" y="14016"/>
                </a:lnTo>
                <a:lnTo>
                  <a:pt x="4307" y="14259"/>
                </a:lnTo>
                <a:lnTo>
                  <a:pt x="4161" y="14332"/>
                </a:lnTo>
                <a:lnTo>
                  <a:pt x="3991" y="14405"/>
                </a:lnTo>
                <a:lnTo>
                  <a:pt x="3650" y="14502"/>
                </a:lnTo>
                <a:lnTo>
                  <a:pt x="3748" y="14429"/>
                </a:lnTo>
                <a:lnTo>
                  <a:pt x="3821" y="14332"/>
                </a:lnTo>
                <a:lnTo>
                  <a:pt x="3967" y="14113"/>
                </a:lnTo>
                <a:lnTo>
                  <a:pt x="4113" y="13894"/>
                </a:lnTo>
                <a:lnTo>
                  <a:pt x="4234" y="13700"/>
                </a:lnTo>
                <a:close/>
                <a:moveTo>
                  <a:pt x="7835" y="0"/>
                </a:moveTo>
                <a:lnTo>
                  <a:pt x="7762" y="25"/>
                </a:lnTo>
                <a:lnTo>
                  <a:pt x="7689" y="73"/>
                </a:lnTo>
                <a:lnTo>
                  <a:pt x="7641" y="73"/>
                </a:lnTo>
                <a:lnTo>
                  <a:pt x="7495" y="146"/>
                </a:lnTo>
                <a:lnTo>
                  <a:pt x="7373" y="244"/>
                </a:lnTo>
                <a:lnTo>
                  <a:pt x="7276" y="341"/>
                </a:lnTo>
                <a:lnTo>
                  <a:pt x="7178" y="463"/>
                </a:lnTo>
                <a:lnTo>
                  <a:pt x="6984" y="730"/>
                </a:lnTo>
                <a:lnTo>
                  <a:pt x="6838" y="1047"/>
                </a:lnTo>
                <a:lnTo>
                  <a:pt x="6716" y="1387"/>
                </a:lnTo>
                <a:lnTo>
                  <a:pt x="6619" y="1704"/>
                </a:lnTo>
                <a:lnTo>
                  <a:pt x="6449" y="2288"/>
                </a:lnTo>
                <a:lnTo>
                  <a:pt x="6230" y="2920"/>
                </a:lnTo>
                <a:lnTo>
                  <a:pt x="6108" y="3237"/>
                </a:lnTo>
                <a:lnTo>
                  <a:pt x="5962" y="3529"/>
                </a:lnTo>
                <a:lnTo>
                  <a:pt x="5767" y="3845"/>
                </a:lnTo>
                <a:lnTo>
                  <a:pt x="5548" y="4161"/>
                </a:lnTo>
                <a:lnTo>
                  <a:pt x="5378" y="4478"/>
                </a:lnTo>
                <a:lnTo>
                  <a:pt x="5281" y="4648"/>
                </a:lnTo>
                <a:lnTo>
                  <a:pt x="5208" y="4818"/>
                </a:lnTo>
                <a:lnTo>
                  <a:pt x="4891" y="4916"/>
                </a:lnTo>
                <a:lnTo>
                  <a:pt x="4575" y="4989"/>
                </a:lnTo>
                <a:lnTo>
                  <a:pt x="3918" y="5110"/>
                </a:lnTo>
                <a:lnTo>
                  <a:pt x="2580" y="5305"/>
                </a:lnTo>
                <a:lnTo>
                  <a:pt x="1801" y="5402"/>
                </a:lnTo>
                <a:lnTo>
                  <a:pt x="998" y="5500"/>
                </a:lnTo>
                <a:lnTo>
                  <a:pt x="755" y="5524"/>
                </a:lnTo>
                <a:lnTo>
                  <a:pt x="511" y="5524"/>
                </a:lnTo>
                <a:lnTo>
                  <a:pt x="244" y="5548"/>
                </a:lnTo>
                <a:lnTo>
                  <a:pt x="146" y="5597"/>
                </a:lnTo>
                <a:lnTo>
                  <a:pt x="49" y="5646"/>
                </a:lnTo>
                <a:lnTo>
                  <a:pt x="0" y="5719"/>
                </a:lnTo>
                <a:lnTo>
                  <a:pt x="0" y="5792"/>
                </a:lnTo>
                <a:lnTo>
                  <a:pt x="0" y="5865"/>
                </a:lnTo>
                <a:lnTo>
                  <a:pt x="0" y="5962"/>
                </a:lnTo>
                <a:lnTo>
                  <a:pt x="49" y="6035"/>
                </a:lnTo>
                <a:lnTo>
                  <a:pt x="146" y="6229"/>
                </a:lnTo>
                <a:lnTo>
                  <a:pt x="292" y="6375"/>
                </a:lnTo>
                <a:lnTo>
                  <a:pt x="438" y="6497"/>
                </a:lnTo>
                <a:lnTo>
                  <a:pt x="682" y="6716"/>
                </a:lnTo>
                <a:lnTo>
                  <a:pt x="925" y="6935"/>
                </a:lnTo>
                <a:lnTo>
                  <a:pt x="1460" y="7349"/>
                </a:lnTo>
                <a:lnTo>
                  <a:pt x="1971" y="7811"/>
                </a:lnTo>
                <a:lnTo>
                  <a:pt x="2507" y="8273"/>
                </a:lnTo>
                <a:lnTo>
                  <a:pt x="2847" y="8565"/>
                </a:lnTo>
                <a:lnTo>
                  <a:pt x="3188" y="8882"/>
                </a:lnTo>
                <a:lnTo>
                  <a:pt x="3504" y="9222"/>
                </a:lnTo>
                <a:lnTo>
                  <a:pt x="3650" y="9417"/>
                </a:lnTo>
                <a:lnTo>
                  <a:pt x="3772" y="9612"/>
                </a:lnTo>
                <a:lnTo>
                  <a:pt x="3821" y="9685"/>
                </a:lnTo>
                <a:lnTo>
                  <a:pt x="3918" y="9709"/>
                </a:lnTo>
                <a:lnTo>
                  <a:pt x="3748" y="10342"/>
                </a:lnTo>
                <a:lnTo>
                  <a:pt x="3602" y="10974"/>
                </a:lnTo>
                <a:lnTo>
                  <a:pt x="3334" y="12264"/>
                </a:lnTo>
                <a:lnTo>
                  <a:pt x="3212" y="12872"/>
                </a:lnTo>
                <a:lnTo>
                  <a:pt x="3091" y="13529"/>
                </a:lnTo>
                <a:lnTo>
                  <a:pt x="3042" y="13870"/>
                </a:lnTo>
                <a:lnTo>
                  <a:pt x="2993" y="14186"/>
                </a:lnTo>
                <a:lnTo>
                  <a:pt x="2993" y="14502"/>
                </a:lnTo>
                <a:lnTo>
                  <a:pt x="3018" y="14819"/>
                </a:lnTo>
                <a:lnTo>
                  <a:pt x="3042" y="14916"/>
                </a:lnTo>
                <a:lnTo>
                  <a:pt x="3091" y="14965"/>
                </a:lnTo>
                <a:lnTo>
                  <a:pt x="3188" y="15013"/>
                </a:lnTo>
                <a:lnTo>
                  <a:pt x="3261" y="15013"/>
                </a:lnTo>
                <a:lnTo>
                  <a:pt x="3383" y="15038"/>
                </a:lnTo>
                <a:lnTo>
                  <a:pt x="3529" y="15062"/>
                </a:lnTo>
                <a:lnTo>
                  <a:pt x="3675" y="15038"/>
                </a:lnTo>
                <a:lnTo>
                  <a:pt x="3796" y="15013"/>
                </a:lnTo>
                <a:lnTo>
                  <a:pt x="4088" y="14940"/>
                </a:lnTo>
                <a:lnTo>
                  <a:pt x="4405" y="14794"/>
                </a:lnTo>
                <a:lnTo>
                  <a:pt x="4672" y="14624"/>
                </a:lnTo>
                <a:lnTo>
                  <a:pt x="4964" y="14454"/>
                </a:lnTo>
                <a:lnTo>
                  <a:pt x="5402" y="14138"/>
                </a:lnTo>
                <a:lnTo>
                  <a:pt x="5719" y="13943"/>
                </a:lnTo>
                <a:lnTo>
                  <a:pt x="6035" y="13748"/>
                </a:lnTo>
                <a:lnTo>
                  <a:pt x="6716" y="13383"/>
                </a:lnTo>
                <a:lnTo>
                  <a:pt x="7373" y="13018"/>
                </a:lnTo>
                <a:lnTo>
                  <a:pt x="7689" y="12824"/>
                </a:lnTo>
                <a:lnTo>
                  <a:pt x="8006" y="12629"/>
                </a:lnTo>
                <a:lnTo>
                  <a:pt x="8127" y="12726"/>
                </a:lnTo>
                <a:lnTo>
                  <a:pt x="8273" y="12799"/>
                </a:lnTo>
                <a:lnTo>
                  <a:pt x="8590" y="12945"/>
                </a:lnTo>
                <a:lnTo>
                  <a:pt x="9320" y="13213"/>
                </a:lnTo>
                <a:lnTo>
                  <a:pt x="9685" y="13383"/>
                </a:lnTo>
                <a:lnTo>
                  <a:pt x="10050" y="13554"/>
                </a:lnTo>
                <a:lnTo>
                  <a:pt x="10707" y="13894"/>
                </a:lnTo>
                <a:lnTo>
                  <a:pt x="11364" y="14283"/>
                </a:lnTo>
                <a:lnTo>
                  <a:pt x="11607" y="14454"/>
                </a:lnTo>
                <a:lnTo>
                  <a:pt x="11875" y="14624"/>
                </a:lnTo>
                <a:lnTo>
                  <a:pt x="12021" y="14697"/>
                </a:lnTo>
                <a:lnTo>
                  <a:pt x="12167" y="14770"/>
                </a:lnTo>
                <a:lnTo>
                  <a:pt x="12313" y="14794"/>
                </a:lnTo>
                <a:lnTo>
                  <a:pt x="12459" y="14770"/>
                </a:lnTo>
                <a:lnTo>
                  <a:pt x="12507" y="14770"/>
                </a:lnTo>
                <a:lnTo>
                  <a:pt x="12532" y="14721"/>
                </a:lnTo>
                <a:lnTo>
                  <a:pt x="12629" y="14697"/>
                </a:lnTo>
                <a:lnTo>
                  <a:pt x="12702" y="14648"/>
                </a:lnTo>
                <a:lnTo>
                  <a:pt x="12751" y="14575"/>
                </a:lnTo>
                <a:lnTo>
                  <a:pt x="12775" y="14478"/>
                </a:lnTo>
                <a:lnTo>
                  <a:pt x="12751" y="14065"/>
                </a:lnTo>
                <a:lnTo>
                  <a:pt x="12702" y="13651"/>
                </a:lnTo>
                <a:lnTo>
                  <a:pt x="12629" y="13262"/>
                </a:lnTo>
                <a:lnTo>
                  <a:pt x="12556" y="12848"/>
                </a:lnTo>
                <a:lnTo>
                  <a:pt x="12337" y="12045"/>
                </a:lnTo>
                <a:lnTo>
                  <a:pt x="12118" y="11242"/>
                </a:lnTo>
                <a:lnTo>
                  <a:pt x="11899" y="10463"/>
                </a:lnTo>
                <a:lnTo>
                  <a:pt x="11875" y="10390"/>
                </a:lnTo>
                <a:lnTo>
                  <a:pt x="11680" y="9685"/>
                </a:lnTo>
                <a:lnTo>
                  <a:pt x="11680" y="9636"/>
                </a:lnTo>
                <a:lnTo>
                  <a:pt x="11656" y="9563"/>
                </a:lnTo>
                <a:lnTo>
                  <a:pt x="11631" y="9514"/>
                </a:lnTo>
                <a:lnTo>
                  <a:pt x="11680" y="9490"/>
                </a:lnTo>
                <a:lnTo>
                  <a:pt x="11729" y="9466"/>
                </a:lnTo>
                <a:lnTo>
                  <a:pt x="11802" y="9393"/>
                </a:lnTo>
                <a:lnTo>
                  <a:pt x="11850" y="9344"/>
                </a:lnTo>
                <a:lnTo>
                  <a:pt x="12094" y="9101"/>
                </a:lnTo>
                <a:lnTo>
                  <a:pt x="12361" y="8882"/>
                </a:lnTo>
                <a:lnTo>
                  <a:pt x="12897" y="8419"/>
                </a:lnTo>
                <a:lnTo>
                  <a:pt x="13432" y="8006"/>
                </a:lnTo>
                <a:lnTo>
                  <a:pt x="13967" y="7568"/>
                </a:lnTo>
                <a:lnTo>
                  <a:pt x="14211" y="7324"/>
                </a:lnTo>
                <a:lnTo>
                  <a:pt x="14454" y="7105"/>
                </a:lnTo>
                <a:lnTo>
                  <a:pt x="14697" y="6838"/>
                </a:lnTo>
                <a:lnTo>
                  <a:pt x="14892" y="6570"/>
                </a:lnTo>
                <a:lnTo>
                  <a:pt x="15232" y="6205"/>
                </a:lnTo>
                <a:lnTo>
                  <a:pt x="15403" y="5986"/>
                </a:lnTo>
                <a:lnTo>
                  <a:pt x="15451" y="5889"/>
                </a:lnTo>
                <a:lnTo>
                  <a:pt x="15500" y="5767"/>
                </a:lnTo>
                <a:lnTo>
                  <a:pt x="15500" y="5743"/>
                </a:lnTo>
                <a:lnTo>
                  <a:pt x="15476" y="5646"/>
                </a:lnTo>
                <a:lnTo>
                  <a:pt x="15427" y="5573"/>
                </a:lnTo>
                <a:lnTo>
                  <a:pt x="15354" y="5475"/>
                </a:lnTo>
                <a:lnTo>
                  <a:pt x="15257" y="5427"/>
                </a:lnTo>
                <a:lnTo>
                  <a:pt x="15135" y="5378"/>
                </a:lnTo>
                <a:lnTo>
                  <a:pt x="15013" y="5354"/>
                </a:lnTo>
                <a:lnTo>
                  <a:pt x="14770" y="5329"/>
                </a:lnTo>
                <a:lnTo>
                  <a:pt x="14527" y="5305"/>
                </a:lnTo>
                <a:lnTo>
                  <a:pt x="13797" y="5256"/>
                </a:lnTo>
                <a:lnTo>
                  <a:pt x="13091" y="5208"/>
                </a:lnTo>
                <a:lnTo>
                  <a:pt x="12410" y="5208"/>
                </a:lnTo>
                <a:lnTo>
                  <a:pt x="11753" y="5159"/>
                </a:lnTo>
                <a:lnTo>
                  <a:pt x="11485" y="5135"/>
                </a:lnTo>
                <a:lnTo>
                  <a:pt x="11218" y="5086"/>
                </a:lnTo>
                <a:lnTo>
                  <a:pt x="10950" y="5013"/>
                </a:lnTo>
                <a:lnTo>
                  <a:pt x="10682" y="4989"/>
                </a:lnTo>
                <a:lnTo>
                  <a:pt x="10658" y="4940"/>
                </a:lnTo>
                <a:lnTo>
                  <a:pt x="10634" y="4867"/>
                </a:lnTo>
                <a:lnTo>
                  <a:pt x="10415" y="4599"/>
                </a:lnTo>
                <a:lnTo>
                  <a:pt x="10220" y="4332"/>
                </a:lnTo>
                <a:lnTo>
                  <a:pt x="10025" y="4040"/>
                </a:lnTo>
                <a:lnTo>
                  <a:pt x="9855" y="3748"/>
                </a:lnTo>
                <a:lnTo>
                  <a:pt x="9514" y="3164"/>
                </a:lnTo>
                <a:lnTo>
                  <a:pt x="9222" y="2531"/>
                </a:lnTo>
                <a:lnTo>
                  <a:pt x="8638" y="1290"/>
                </a:lnTo>
                <a:lnTo>
                  <a:pt x="8322" y="682"/>
                </a:lnTo>
                <a:lnTo>
                  <a:pt x="7981" y="73"/>
                </a:lnTo>
                <a:lnTo>
                  <a:pt x="7908" y="25"/>
                </a:lnTo>
                <a:lnTo>
                  <a:pt x="78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6D9EEB"/>
              </a:solidFill>
            </a:endParaRPr>
          </a:p>
        </p:txBody>
      </p:sp>
      <p:sp>
        <p:nvSpPr>
          <p:cNvPr id="96" name="Google Shape;96;p18"/>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8</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24C224D-67A2-2AC4-B8D3-7B41F34BB0B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a:t>
            </a:fld>
            <a:endParaRPr lang="en"/>
          </a:p>
        </p:txBody>
      </p:sp>
      <p:pic>
        <p:nvPicPr>
          <p:cNvPr id="3" name="Picture 2">
            <a:extLst>
              <a:ext uri="{FF2B5EF4-FFF2-40B4-BE49-F238E27FC236}">
                <a16:creationId xmlns:a16="http://schemas.microsoft.com/office/drawing/2014/main" id="{744A934A-C7B4-8AB7-1179-A76F63C7274D}"/>
              </a:ext>
            </a:extLst>
          </p:cNvPr>
          <p:cNvPicPr>
            <a:picLocks noChangeAspect="1"/>
          </p:cNvPicPr>
          <p:nvPr/>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367156301"/>
      </p:ext>
    </p:extLst>
  </p:cSld>
  <p:clrMapOvr>
    <a:masterClrMapping/>
  </p:clrMapOvr>
</p:sld>
</file>

<file path=ppt/theme/theme1.xml><?xml version="1.0" encoding="utf-8"?>
<a:theme xmlns:a="http://schemas.openxmlformats.org/drawingml/2006/main" name="Brabantio template">
  <a:themeElements>
    <a:clrScheme name="Custom 347">
      <a:dk1>
        <a:srgbClr val="FFFFFF"/>
      </a:dk1>
      <a:lt1>
        <a:srgbClr val="000000"/>
      </a:lt1>
      <a:dk2>
        <a:srgbClr val="D3D9DF"/>
      </a:dk2>
      <a:lt2>
        <a:srgbClr val="496175"/>
      </a:lt2>
      <a:accent1>
        <a:srgbClr val="1456BB"/>
      </a:accent1>
      <a:accent2>
        <a:srgbClr val="971D4D"/>
      </a:accent2>
      <a:accent3>
        <a:srgbClr val="C92126"/>
      </a:accent3>
      <a:accent4>
        <a:srgbClr val="E4682F"/>
      </a:accent4>
      <a:accent5>
        <a:srgbClr val="EEAD12"/>
      </a:accent5>
      <a:accent6>
        <a:srgbClr val="328EFF"/>
      </a:accent6>
      <a:hlink>
        <a:srgbClr val="7CAEFA"/>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3FD01139FECF44D8DE4BA604213F6F1" ma:contentTypeVersion="3" ma:contentTypeDescription="Create a new document." ma:contentTypeScope="" ma:versionID="d06e8281669d835c55b15904da1e5604">
  <xsd:schema xmlns:xsd="http://www.w3.org/2001/XMLSchema" xmlns:xs="http://www.w3.org/2001/XMLSchema" xmlns:p="http://schemas.microsoft.com/office/2006/metadata/properties" xmlns:ns2="2b5bbf10-caed-48b6-a4ac-07151ac96b6d" targetNamespace="http://schemas.microsoft.com/office/2006/metadata/properties" ma:root="true" ma:fieldsID="4b33ee1d8c1b605d52d4ff1f02c21900" ns2:_="">
    <xsd:import namespace="2b5bbf10-caed-48b6-a4ac-07151ac96b6d"/>
    <xsd:element name="properties">
      <xsd:complexType>
        <xsd:sequence>
          <xsd:element name="documentManagement">
            <xsd:complexType>
              <xsd:all>
                <xsd:element ref="ns2:MediaServiceMetadata" minOccurs="0"/>
                <xsd:element ref="ns2:MediaServiceFastMetadata"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b5bbf10-caed-48b6-a4ac-07151ac96b6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F0F4B6EB-E3F8-4475-83EE-D88DADBD496A}"/>
</file>

<file path=customXml/itemProps2.xml><?xml version="1.0" encoding="utf-8"?>
<ds:datastoreItem xmlns:ds="http://schemas.openxmlformats.org/officeDocument/2006/customXml" ds:itemID="{13AA151C-C965-4C53-AB6D-8418B7A01188}"/>
</file>

<file path=customXml/itemProps3.xml><?xml version="1.0" encoding="utf-8"?>
<ds:datastoreItem xmlns:ds="http://schemas.openxmlformats.org/officeDocument/2006/customXml" ds:itemID="{9CE5066C-AF41-467E-88CB-CE60ADB9EB7F}"/>
</file>

<file path=docProps/app.xml><?xml version="1.0" encoding="utf-8"?>
<Properties xmlns="http://schemas.openxmlformats.org/officeDocument/2006/extended-properties" xmlns:vt="http://schemas.openxmlformats.org/officeDocument/2006/docPropsVTypes">
  <TotalTime>856</TotalTime>
  <Words>3806</Words>
  <Application>Microsoft Office PowerPoint</Application>
  <PresentationFormat>On-screen Show (16:9)</PresentationFormat>
  <Paragraphs>268</Paragraphs>
  <Slides>44</Slides>
  <Notes>13</Notes>
  <HiddenSlides>0</HiddenSlides>
  <MMClips>0</MMClips>
  <ScaleCrop>false</ScaleCrop>
  <HeadingPairs>
    <vt:vector size="8" baseType="variant">
      <vt:variant>
        <vt:lpstr>Fonts Used</vt:lpstr>
      </vt:variant>
      <vt:variant>
        <vt:i4>8</vt:i4>
      </vt:variant>
      <vt:variant>
        <vt:lpstr>Theme</vt:lpstr>
      </vt:variant>
      <vt:variant>
        <vt:i4>2</vt:i4>
      </vt:variant>
      <vt:variant>
        <vt:lpstr>Embedded OLE Servers</vt:lpstr>
      </vt:variant>
      <vt:variant>
        <vt:i4>1</vt:i4>
      </vt:variant>
      <vt:variant>
        <vt:lpstr>Slide Titles</vt:lpstr>
      </vt:variant>
      <vt:variant>
        <vt:i4>44</vt:i4>
      </vt:variant>
    </vt:vector>
  </HeadingPairs>
  <TitlesOfParts>
    <vt:vector size="55" baseType="lpstr">
      <vt:lpstr>Vidaloka</vt:lpstr>
      <vt:lpstr>Symbol</vt:lpstr>
      <vt:lpstr>NewCenturySchlbk-Roman</vt:lpstr>
      <vt:lpstr>Calisto MT</vt:lpstr>
      <vt:lpstr>Calibri</vt:lpstr>
      <vt:lpstr>Arial</vt:lpstr>
      <vt:lpstr>Lora</vt:lpstr>
      <vt:lpstr>Calibri Light</vt:lpstr>
      <vt:lpstr>Brabantio template</vt:lpstr>
      <vt:lpstr>Office Theme</vt:lpstr>
      <vt:lpstr>Equation</vt:lpstr>
      <vt:lpstr>Module - 5</vt:lpstr>
      <vt:lpstr>Classification of engineering material,  Composition of Cast iron and Carbon steels,  Alloy steels their applications,  Definition of stress, strain and its types,  Poisson’s ratio, Stress-strain diagram of ductile and brittle materials,  Hooks law and modulus of elasticity, Mechanical properties like strength, hardness, toughness, ductility, brittleness, malleability etc. of materials,  </vt:lpstr>
      <vt:lpstr>Introduction</vt:lpstr>
      <vt:lpstr>PowerPoint Presentation</vt:lpstr>
      <vt:lpstr>Metals and Alloys</vt:lpstr>
      <vt:lpstr>PowerPoint Presentation</vt:lpstr>
      <vt:lpstr>Main Types of Iron</vt:lpstr>
      <vt:lpstr>Cast Iron</vt:lpstr>
      <vt:lpstr>PowerPoint Presentation</vt:lpstr>
      <vt:lpstr>PowerPoint Presentation</vt:lpstr>
      <vt:lpstr>PowerPoint Presentation</vt:lpstr>
      <vt:lpstr>PowerPoint Presentation</vt:lpstr>
      <vt:lpstr>PowerPoint Presentation</vt:lpstr>
      <vt:lpstr>Steels</vt:lpstr>
      <vt:lpstr>PowerPoint Presentation</vt:lpstr>
      <vt:lpstr>PowerPoint Presentation</vt:lpstr>
      <vt:lpstr>PowerPoint Presentation</vt:lpstr>
      <vt:lpstr>PowerPoint Presentation</vt:lpstr>
      <vt:lpstr>Alloy Steels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Module - 5</dc:title>
  <cp:lastModifiedBy>100210</cp:lastModifiedBy>
  <cp:revision>113</cp:revision>
  <dcterms:modified xsi:type="dcterms:W3CDTF">2022-09-28T04:22:13Z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0x01010023FD01139FECF44D8DE4BA604213F6F1</vt:lpwstr>
  </property>
</Properties>
</file>